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39968488" cy="30248225"/>
  <p:notesSz cx="6858000" cy="9144000"/>
  <p:defaultTextStyle>
    <a:defPPr>
      <a:defRPr lang="es-ES"/>
    </a:defPPr>
    <a:lvl1pPr marL="0" algn="l" defTabSz="2129381" rtl="0" eaLnBrk="1" latinLnBrk="0" hangingPunct="1">
      <a:defRPr sz="8300" kern="1200">
        <a:solidFill>
          <a:schemeClr val="tx1"/>
        </a:solidFill>
        <a:latin typeface="+mn-lt"/>
        <a:ea typeface="+mn-ea"/>
        <a:cs typeface="+mn-cs"/>
      </a:defRPr>
    </a:lvl1pPr>
    <a:lvl2pPr marL="2129381" algn="l" defTabSz="2129381" rtl="0" eaLnBrk="1" latinLnBrk="0" hangingPunct="1">
      <a:defRPr sz="8300" kern="1200">
        <a:solidFill>
          <a:schemeClr val="tx1"/>
        </a:solidFill>
        <a:latin typeface="+mn-lt"/>
        <a:ea typeface="+mn-ea"/>
        <a:cs typeface="+mn-cs"/>
      </a:defRPr>
    </a:lvl2pPr>
    <a:lvl3pPr marL="4258761" algn="l" defTabSz="2129381" rtl="0" eaLnBrk="1" latinLnBrk="0" hangingPunct="1">
      <a:defRPr sz="8300" kern="1200">
        <a:solidFill>
          <a:schemeClr val="tx1"/>
        </a:solidFill>
        <a:latin typeface="+mn-lt"/>
        <a:ea typeface="+mn-ea"/>
        <a:cs typeface="+mn-cs"/>
      </a:defRPr>
    </a:lvl3pPr>
    <a:lvl4pPr marL="6388142" algn="l" defTabSz="2129381" rtl="0" eaLnBrk="1" latinLnBrk="0" hangingPunct="1">
      <a:defRPr sz="8300" kern="1200">
        <a:solidFill>
          <a:schemeClr val="tx1"/>
        </a:solidFill>
        <a:latin typeface="+mn-lt"/>
        <a:ea typeface="+mn-ea"/>
        <a:cs typeface="+mn-cs"/>
      </a:defRPr>
    </a:lvl4pPr>
    <a:lvl5pPr marL="8517522" algn="l" defTabSz="2129381" rtl="0" eaLnBrk="1" latinLnBrk="0" hangingPunct="1">
      <a:defRPr sz="8300" kern="1200">
        <a:solidFill>
          <a:schemeClr val="tx1"/>
        </a:solidFill>
        <a:latin typeface="+mn-lt"/>
        <a:ea typeface="+mn-ea"/>
        <a:cs typeface="+mn-cs"/>
      </a:defRPr>
    </a:lvl5pPr>
    <a:lvl6pPr marL="10646903" algn="l" defTabSz="2129381" rtl="0" eaLnBrk="1" latinLnBrk="0" hangingPunct="1">
      <a:defRPr sz="8300" kern="1200">
        <a:solidFill>
          <a:schemeClr val="tx1"/>
        </a:solidFill>
        <a:latin typeface="+mn-lt"/>
        <a:ea typeface="+mn-ea"/>
        <a:cs typeface="+mn-cs"/>
      </a:defRPr>
    </a:lvl6pPr>
    <a:lvl7pPr marL="12776282" algn="l" defTabSz="2129381" rtl="0" eaLnBrk="1" latinLnBrk="0" hangingPunct="1">
      <a:defRPr sz="8300" kern="1200">
        <a:solidFill>
          <a:schemeClr val="tx1"/>
        </a:solidFill>
        <a:latin typeface="+mn-lt"/>
        <a:ea typeface="+mn-ea"/>
        <a:cs typeface="+mn-cs"/>
      </a:defRPr>
    </a:lvl7pPr>
    <a:lvl8pPr marL="14905663" algn="l" defTabSz="2129381" rtl="0" eaLnBrk="1" latinLnBrk="0" hangingPunct="1">
      <a:defRPr sz="8300" kern="1200">
        <a:solidFill>
          <a:schemeClr val="tx1"/>
        </a:solidFill>
        <a:latin typeface="+mn-lt"/>
        <a:ea typeface="+mn-ea"/>
        <a:cs typeface="+mn-cs"/>
      </a:defRPr>
    </a:lvl8pPr>
    <a:lvl9pPr marL="17035043" algn="l" defTabSz="2129381" rtl="0" eaLnBrk="1" latinLnBrk="0" hangingPunct="1">
      <a:defRPr sz="83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0FF00"/>
    <a:srgbClr val="FF0000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20507" autoAdjust="0"/>
    <p:restoredTop sz="98291" autoAdjust="0"/>
  </p:normalViewPr>
  <p:slideViewPr>
    <p:cSldViewPr snapToObjects="1">
      <p:cViewPr varScale="1">
        <p:scale>
          <a:sx n="22" d="100"/>
          <a:sy n="22" d="100"/>
        </p:scale>
        <p:origin x="-2144" y="-88"/>
      </p:cViewPr>
      <p:guideLst>
        <p:guide orient="horz" pos="9527"/>
        <p:guide pos="1258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E73B6E-8817-0942-834D-28E7619F3559}" type="datetimeFigureOut">
              <a:rPr lang="es-ES" smtClean="0"/>
              <a:t>1/12/15</a:t>
            </a:fld>
            <a:endParaRPr lang="es-E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63638" y="685800"/>
            <a:ext cx="45307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3A2A2D-083D-AE4F-9507-4FC8640E9D56}" type="slidenum">
              <a:rPr lang="es-ES" smtClean="0"/>
              <a:t>‹Nr.›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306773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129381" rtl="0" eaLnBrk="1" latinLnBrk="0" hangingPunct="1">
      <a:defRPr sz="5600" kern="1200">
        <a:solidFill>
          <a:schemeClr val="tx1"/>
        </a:solidFill>
        <a:latin typeface="+mn-lt"/>
        <a:ea typeface="+mn-ea"/>
        <a:cs typeface="+mn-cs"/>
      </a:defRPr>
    </a:lvl1pPr>
    <a:lvl2pPr marL="2129381" algn="l" defTabSz="2129381" rtl="0" eaLnBrk="1" latinLnBrk="0" hangingPunct="1">
      <a:defRPr sz="5600" kern="1200">
        <a:solidFill>
          <a:schemeClr val="tx1"/>
        </a:solidFill>
        <a:latin typeface="+mn-lt"/>
        <a:ea typeface="+mn-ea"/>
        <a:cs typeface="+mn-cs"/>
      </a:defRPr>
    </a:lvl2pPr>
    <a:lvl3pPr marL="4258761" algn="l" defTabSz="2129381" rtl="0" eaLnBrk="1" latinLnBrk="0" hangingPunct="1">
      <a:defRPr sz="5600" kern="1200">
        <a:solidFill>
          <a:schemeClr val="tx1"/>
        </a:solidFill>
        <a:latin typeface="+mn-lt"/>
        <a:ea typeface="+mn-ea"/>
        <a:cs typeface="+mn-cs"/>
      </a:defRPr>
    </a:lvl3pPr>
    <a:lvl4pPr marL="6388142" algn="l" defTabSz="2129381" rtl="0" eaLnBrk="1" latinLnBrk="0" hangingPunct="1">
      <a:defRPr sz="5600" kern="1200">
        <a:solidFill>
          <a:schemeClr val="tx1"/>
        </a:solidFill>
        <a:latin typeface="+mn-lt"/>
        <a:ea typeface="+mn-ea"/>
        <a:cs typeface="+mn-cs"/>
      </a:defRPr>
    </a:lvl4pPr>
    <a:lvl5pPr marL="8517522" algn="l" defTabSz="2129381" rtl="0" eaLnBrk="1" latinLnBrk="0" hangingPunct="1">
      <a:defRPr sz="5600" kern="1200">
        <a:solidFill>
          <a:schemeClr val="tx1"/>
        </a:solidFill>
        <a:latin typeface="+mn-lt"/>
        <a:ea typeface="+mn-ea"/>
        <a:cs typeface="+mn-cs"/>
      </a:defRPr>
    </a:lvl5pPr>
    <a:lvl6pPr marL="10646903" algn="l" defTabSz="2129381" rtl="0" eaLnBrk="1" latinLnBrk="0" hangingPunct="1">
      <a:defRPr sz="5600" kern="1200">
        <a:solidFill>
          <a:schemeClr val="tx1"/>
        </a:solidFill>
        <a:latin typeface="+mn-lt"/>
        <a:ea typeface="+mn-ea"/>
        <a:cs typeface="+mn-cs"/>
      </a:defRPr>
    </a:lvl6pPr>
    <a:lvl7pPr marL="12776282" algn="l" defTabSz="2129381" rtl="0" eaLnBrk="1" latinLnBrk="0" hangingPunct="1">
      <a:defRPr sz="5600" kern="1200">
        <a:solidFill>
          <a:schemeClr val="tx1"/>
        </a:solidFill>
        <a:latin typeface="+mn-lt"/>
        <a:ea typeface="+mn-ea"/>
        <a:cs typeface="+mn-cs"/>
      </a:defRPr>
    </a:lvl7pPr>
    <a:lvl8pPr marL="14905663" algn="l" defTabSz="2129381" rtl="0" eaLnBrk="1" latinLnBrk="0" hangingPunct="1">
      <a:defRPr sz="5600" kern="1200">
        <a:solidFill>
          <a:schemeClr val="tx1"/>
        </a:solidFill>
        <a:latin typeface="+mn-lt"/>
        <a:ea typeface="+mn-ea"/>
        <a:cs typeface="+mn-cs"/>
      </a:defRPr>
    </a:lvl8pPr>
    <a:lvl9pPr marL="17035043" algn="l" defTabSz="2129381" rtl="0" eaLnBrk="1" latinLnBrk="0" hangingPunct="1">
      <a:defRPr sz="5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997637" y="9396561"/>
            <a:ext cx="33973216" cy="6483763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995274" y="17140663"/>
            <a:ext cx="27977942" cy="773010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1293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2587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3881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517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6469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7762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9056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0350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6A8A6-E978-0740-B05C-7F4B1338578A}" type="datetimeFigureOut">
              <a:rPr lang="es-ES" smtClean="0"/>
              <a:t>1/12/15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9F742-2C05-AC4F-A951-2AF343D2F92E}" type="slidenum">
              <a:rPr lang="es-ES" smtClean="0"/>
              <a:t>‹Nr.›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91448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6A8A6-E978-0740-B05C-7F4B1338578A}" type="datetimeFigureOut">
              <a:rPr lang="es-ES" smtClean="0"/>
              <a:t>1/12/15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9F742-2C05-AC4F-A951-2AF343D2F92E}" type="slidenum">
              <a:rPr lang="es-ES" smtClean="0"/>
              <a:t>‹Nr.›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63304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157234" y="19437291"/>
            <a:ext cx="33973216" cy="6007633"/>
          </a:xfrm>
        </p:spPr>
        <p:txBody>
          <a:bodyPr anchor="t"/>
          <a:lstStyle>
            <a:lvl1pPr algn="l">
              <a:defRPr sz="187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3157234" y="12820495"/>
            <a:ext cx="33973216" cy="6616797"/>
          </a:xfrm>
        </p:spPr>
        <p:txBody>
          <a:bodyPr anchor="b"/>
          <a:lstStyle>
            <a:lvl1pPr marL="0" indent="0">
              <a:buNone/>
              <a:defRPr sz="9300">
                <a:solidFill>
                  <a:schemeClr val="tx1">
                    <a:tint val="75000"/>
                  </a:schemeClr>
                </a:solidFill>
              </a:defRPr>
            </a:lvl1pPr>
            <a:lvl2pPr marL="2129381" indent="0">
              <a:buNone/>
              <a:defRPr sz="8300">
                <a:solidFill>
                  <a:schemeClr val="tx1">
                    <a:tint val="75000"/>
                  </a:schemeClr>
                </a:solidFill>
              </a:defRPr>
            </a:lvl2pPr>
            <a:lvl3pPr marL="4258761" indent="0">
              <a:buNone/>
              <a:defRPr sz="7500">
                <a:solidFill>
                  <a:schemeClr val="tx1">
                    <a:tint val="75000"/>
                  </a:schemeClr>
                </a:solidFill>
              </a:defRPr>
            </a:lvl3pPr>
            <a:lvl4pPr marL="6388142" indent="0">
              <a:buNone/>
              <a:defRPr sz="6500">
                <a:solidFill>
                  <a:schemeClr val="tx1">
                    <a:tint val="75000"/>
                  </a:schemeClr>
                </a:solidFill>
              </a:defRPr>
            </a:lvl4pPr>
            <a:lvl5pPr marL="8517522" indent="0">
              <a:buNone/>
              <a:defRPr sz="6500">
                <a:solidFill>
                  <a:schemeClr val="tx1">
                    <a:tint val="75000"/>
                  </a:schemeClr>
                </a:solidFill>
              </a:defRPr>
            </a:lvl5pPr>
            <a:lvl6pPr marL="10646903" indent="0">
              <a:buNone/>
              <a:defRPr sz="6500">
                <a:solidFill>
                  <a:schemeClr val="tx1">
                    <a:tint val="75000"/>
                  </a:schemeClr>
                </a:solidFill>
              </a:defRPr>
            </a:lvl6pPr>
            <a:lvl7pPr marL="12776282" indent="0">
              <a:buNone/>
              <a:defRPr sz="6500">
                <a:solidFill>
                  <a:schemeClr val="tx1">
                    <a:tint val="75000"/>
                  </a:schemeClr>
                </a:solidFill>
              </a:defRPr>
            </a:lvl7pPr>
            <a:lvl8pPr marL="14905663" indent="0">
              <a:buNone/>
              <a:defRPr sz="6500">
                <a:solidFill>
                  <a:schemeClr val="tx1">
                    <a:tint val="75000"/>
                  </a:schemeClr>
                </a:solidFill>
              </a:defRPr>
            </a:lvl8pPr>
            <a:lvl9pPr marL="17035043" indent="0">
              <a:buNone/>
              <a:defRPr sz="6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6A8A6-E978-0740-B05C-7F4B1338578A}" type="datetimeFigureOut">
              <a:rPr lang="es-ES" smtClean="0"/>
              <a:t>1/12/15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9F742-2C05-AC4F-A951-2AF343D2F92E}" type="slidenum">
              <a:rPr lang="es-ES" smtClean="0"/>
              <a:t>‹Nr.›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04774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1998426" y="7057922"/>
            <a:ext cx="17652749" cy="19962431"/>
          </a:xfrm>
        </p:spPr>
        <p:txBody>
          <a:bodyPr/>
          <a:lstStyle>
            <a:lvl1pPr>
              <a:defRPr sz="13100"/>
            </a:lvl1pPr>
            <a:lvl2pPr>
              <a:defRPr sz="11200"/>
            </a:lvl2pPr>
            <a:lvl3pPr>
              <a:defRPr sz="93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20317318" y="7057922"/>
            <a:ext cx="17652749" cy="19962431"/>
          </a:xfrm>
        </p:spPr>
        <p:txBody>
          <a:bodyPr/>
          <a:lstStyle>
            <a:lvl1pPr>
              <a:defRPr sz="13100"/>
            </a:lvl1pPr>
            <a:lvl2pPr>
              <a:defRPr sz="11200"/>
            </a:lvl2pPr>
            <a:lvl3pPr>
              <a:defRPr sz="93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6A8A6-E978-0740-B05C-7F4B1338578A}" type="datetimeFigureOut">
              <a:rPr lang="es-ES" smtClean="0"/>
              <a:t>1/12/15</a:t>
            </a:fld>
            <a:endParaRPr lang="es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9F742-2C05-AC4F-A951-2AF343D2F92E}" type="slidenum">
              <a:rPr lang="es-ES" smtClean="0"/>
              <a:t>‹Nr.›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71117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998425" y="6770847"/>
            <a:ext cx="17659690" cy="2821765"/>
          </a:xfrm>
        </p:spPr>
        <p:txBody>
          <a:bodyPr anchor="b"/>
          <a:lstStyle>
            <a:lvl1pPr marL="0" indent="0">
              <a:buNone/>
              <a:defRPr sz="11200" b="1"/>
            </a:lvl1pPr>
            <a:lvl2pPr marL="2129381" indent="0">
              <a:buNone/>
              <a:defRPr sz="9300" b="1"/>
            </a:lvl2pPr>
            <a:lvl3pPr marL="4258761" indent="0">
              <a:buNone/>
              <a:defRPr sz="8300" b="1"/>
            </a:lvl3pPr>
            <a:lvl4pPr marL="6388142" indent="0">
              <a:buNone/>
              <a:defRPr sz="7500" b="1"/>
            </a:lvl4pPr>
            <a:lvl5pPr marL="8517522" indent="0">
              <a:buNone/>
              <a:defRPr sz="7500" b="1"/>
            </a:lvl5pPr>
            <a:lvl6pPr marL="10646903" indent="0">
              <a:buNone/>
              <a:defRPr sz="7500" b="1"/>
            </a:lvl6pPr>
            <a:lvl7pPr marL="12776282" indent="0">
              <a:buNone/>
              <a:defRPr sz="7500" b="1"/>
            </a:lvl7pPr>
            <a:lvl8pPr marL="14905663" indent="0">
              <a:buNone/>
              <a:defRPr sz="7500" b="1"/>
            </a:lvl8pPr>
            <a:lvl9pPr marL="17035043" indent="0">
              <a:buNone/>
              <a:defRPr sz="75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1998425" y="9592612"/>
            <a:ext cx="17659690" cy="17427741"/>
          </a:xfrm>
        </p:spPr>
        <p:txBody>
          <a:bodyPr/>
          <a:lstStyle>
            <a:lvl1pPr>
              <a:defRPr sz="11200"/>
            </a:lvl1pPr>
            <a:lvl2pPr>
              <a:defRPr sz="9300"/>
            </a:lvl2pPr>
            <a:lvl3pPr>
              <a:defRPr sz="8300"/>
            </a:lvl3pPr>
            <a:lvl4pPr>
              <a:defRPr sz="7500"/>
            </a:lvl4pPr>
            <a:lvl5pPr>
              <a:defRPr sz="7500"/>
            </a:lvl5pPr>
            <a:lvl6pPr>
              <a:defRPr sz="7500"/>
            </a:lvl6pPr>
            <a:lvl7pPr>
              <a:defRPr sz="7500"/>
            </a:lvl7pPr>
            <a:lvl8pPr>
              <a:defRPr sz="7500"/>
            </a:lvl8pPr>
            <a:lvl9pPr>
              <a:defRPr sz="75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20303443" y="6770847"/>
            <a:ext cx="17666627" cy="2821765"/>
          </a:xfrm>
        </p:spPr>
        <p:txBody>
          <a:bodyPr anchor="b"/>
          <a:lstStyle>
            <a:lvl1pPr marL="0" indent="0">
              <a:buNone/>
              <a:defRPr sz="11200" b="1"/>
            </a:lvl1pPr>
            <a:lvl2pPr marL="2129381" indent="0">
              <a:buNone/>
              <a:defRPr sz="9300" b="1"/>
            </a:lvl2pPr>
            <a:lvl3pPr marL="4258761" indent="0">
              <a:buNone/>
              <a:defRPr sz="8300" b="1"/>
            </a:lvl3pPr>
            <a:lvl4pPr marL="6388142" indent="0">
              <a:buNone/>
              <a:defRPr sz="7500" b="1"/>
            </a:lvl4pPr>
            <a:lvl5pPr marL="8517522" indent="0">
              <a:buNone/>
              <a:defRPr sz="7500" b="1"/>
            </a:lvl5pPr>
            <a:lvl6pPr marL="10646903" indent="0">
              <a:buNone/>
              <a:defRPr sz="7500" b="1"/>
            </a:lvl6pPr>
            <a:lvl7pPr marL="12776282" indent="0">
              <a:buNone/>
              <a:defRPr sz="7500" b="1"/>
            </a:lvl7pPr>
            <a:lvl8pPr marL="14905663" indent="0">
              <a:buNone/>
              <a:defRPr sz="7500" b="1"/>
            </a:lvl8pPr>
            <a:lvl9pPr marL="17035043" indent="0">
              <a:buNone/>
              <a:defRPr sz="75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20303443" y="9592612"/>
            <a:ext cx="17666627" cy="17427741"/>
          </a:xfrm>
        </p:spPr>
        <p:txBody>
          <a:bodyPr/>
          <a:lstStyle>
            <a:lvl1pPr>
              <a:defRPr sz="11200"/>
            </a:lvl1pPr>
            <a:lvl2pPr>
              <a:defRPr sz="9300"/>
            </a:lvl2pPr>
            <a:lvl3pPr>
              <a:defRPr sz="8300"/>
            </a:lvl3pPr>
            <a:lvl4pPr>
              <a:defRPr sz="7500"/>
            </a:lvl4pPr>
            <a:lvl5pPr>
              <a:defRPr sz="7500"/>
            </a:lvl5pPr>
            <a:lvl6pPr>
              <a:defRPr sz="7500"/>
            </a:lvl6pPr>
            <a:lvl7pPr>
              <a:defRPr sz="7500"/>
            </a:lvl7pPr>
            <a:lvl8pPr>
              <a:defRPr sz="7500"/>
            </a:lvl8pPr>
            <a:lvl9pPr>
              <a:defRPr sz="75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6A8A6-E978-0740-B05C-7F4B1338578A}" type="datetimeFigureOut">
              <a:rPr lang="es-ES" smtClean="0"/>
              <a:t>1/12/15</a:t>
            </a:fld>
            <a:endParaRPr lang="es-ES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9F742-2C05-AC4F-A951-2AF343D2F92E}" type="slidenum">
              <a:rPr lang="es-ES" smtClean="0"/>
              <a:t>‹Nr.›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168924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6A8A6-E978-0740-B05C-7F4B1338578A}" type="datetimeFigureOut">
              <a:rPr lang="es-ES" smtClean="0"/>
              <a:t>1/12/15</a:t>
            </a:fld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9F742-2C05-AC4F-A951-2AF343D2F92E}" type="slidenum">
              <a:rPr lang="es-ES" smtClean="0"/>
              <a:t>‹Nr.›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64004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6A8A6-E978-0740-B05C-7F4B1338578A}" type="datetimeFigureOut">
              <a:rPr lang="es-ES" smtClean="0"/>
              <a:t>1/12/15</a:t>
            </a:fld>
            <a:endParaRPr lang="es-ES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9F742-2C05-AC4F-A951-2AF343D2F92E}" type="slidenum">
              <a:rPr lang="es-ES" smtClean="0"/>
              <a:t>‹Nr.›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26402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98427" y="1204327"/>
            <a:ext cx="13149356" cy="5125395"/>
          </a:xfrm>
        </p:spPr>
        <p:txBody>
          <a:bodyPr anchor="b"/>
          <a:lstStyle>
            <a:lvl1pPr algn="l">
              <a:defRPr sz="93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5626573" y="1204330"/>
            <a:ext cx="22343495" cy="25816022"/>
          </a:xfrm>
        </p:spPr>
        <p:txBody>
          <a:bodyPr/>
          <a:lstStyle>
            <a:lvl1pPr>
              <a:defRPr sz="14900"/>
            </a:lvl1pPr>
            <a:lvl2pPr>
              <a:defRPr sz="13100"/>
            </a:lvl2pPr>
            <a:lvl3pPr>
              <a:defRPr sz="11200"/>
            </a:lvl3pPr>
            <a:lvl4pPr>
              <a:defRPr sz="9300"/>
            </a:lvl4pPr>
            <a:lvl5pPr>
              <a:defRPr sz="9300"/>
            </a:lvl5pPr>
            <a:lvl6pPr>
              <a:defRPr sz="9300"/>
            </a:lvl6pPr>
            <a:lvl7pPr>
              <a:defRPr sz="9300"/>
            </a:lvl7pPr>
            <a:lvl8pPr>
              <a:defRPr sz="9300"/>
            </a:lvl8pPr>
            <a:lvl9pPr>
              <a:defRPr sz="93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998427" y="6329726"/>
            <a:ext cx="13149356" cy="20690628"/>
          </a:xfrm>
        </p:spPr>
        <p:txBody>
          <a:bodyPr/>
          <a:lstStyle>
            <a:lvl1pPr marL="0" indent="0">
              <a:buNone/>
              <a:defRPr sz="6500"/>
            </a:lvl1pPr>
            <a:lvl2pPr marL="2129381" indent="0">
              <a:buNone/>
              <a:defRPr sz="5600"/>
            </a:lvl2pPr>
            <a:lvl3pPr marL="4258761" indent="0">
              <a:buNone/>
              <a:defRPr sz="4600"/>
            </a:lvl3pPr>
            <a:lvl4pPr marL="6388142" indent="0">
              <a:buNone/>
              <a:defRPr sz="4200"/>
            </a:lvl4pPr>
            <a:lvl5pPr marL="8517522" indent="0">
              <a:buNone/>
              <a:defRPr sz="4200"/>
            </a:lvl5pPr>
            <a:lvl6pPr marL="10646903" indent="0">
              <a:buNone/>
              <a:defRPr sz="4200"/>
            </a:lvl6pPr>
            <a:lvl7pPr marL="12776282" indent="0">
              <a:buNone/>
              <a:defRPr sz="4200"/>
            </a:lvl7pPr>
            <a:lvl8pPr marL="14905663" indent="0">
              <a:buNone/>
              <a:defRPr sz="4200"/>
            </a:lvl8pPr>
            <a:lvl9pPr marL="17035043" indent="0">
              <a:buNone/>
              <a:defRPr sz="42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6A8A6-E978-0740-B05C-7F4B1338578A}" type="datetimeFigureOut">
              <a:rPr lang="es-ES" smtClean="0"/>
              <a:t>1/12/15</a:t>
            </a:fld>
            <a:endParaRPr lang="es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9F742-2C05-AC4F-A951-2AF343D2F92E}" type="slidenum">
              <a:rPr lang="es-ES" smtClean="0"/>
              <a:t>‹Nr.›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42059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834105" y="21173758"/>
            <a:ext cx="23981093" cy="2499681"/>
          </a:xfrm>
        </p:spPr>
        <p:txBody>
          <a:bodyPr anchor="b"/>
          <a:lstStyle>
            <a:lvl1pPr algn="l">
              <a:defRPr sz="93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7834105" y="2702738"/>
            <a:ext cx="23981093" cy="18148935"/>
          </a:xfrm>
        </p:spPr>
        <p:txBody>
          <a:bodyPr/>
          <a:lstStyle>
            <a:lvl1pPr marL="0" indent="0">
              <a:buNone/>
              <a:defRPr sz="14900"/>
            </a:lvl1pPr>
            <a:lvl2pPr marL="2129381" indent="0">
              <a:buNone/>
              <a:defRPr sz="13100"/>
            </a:lvl2pPr>
            <a:lvl3pPr marL="4258761" indent="0">
              <a:buNone/>
              <a:defRPr sz="11200"/>
            </a:lvl3pPr>
            <a:lvl4pPr marL="6388142" indent="0">
              <a:buNone/>
              <a:defRPr sz="9300"/>
            </a:lvl4pPr>
            <a:lvl5pPr marL="8517522" indent="0">
              <a:buNone/>
              <a:defRPr sz="9300"/>
            </a:lvl5pPr>
            <a:lvl6pPr marL="10646903" indent="0">
              <a:buNone/>
              <a:defRPr sz="9300"/>
            </a:lvl6pPr>
            <a:lvl7pPr marL="12776282" indent="0">
              <a:buNone/>
              <a:defRPr sz="9300"/>
            </a:lvl7pPr>
            <a:lvl8pPr marL="14905663" indent="0">
              <a:buNone/>
              <a:defRPr sz="9300"/>
            </a:lvl8pPr>
            <a:lvl9pPr marL="17035043" indent="0">
              <a:buNone/>
              <a:defRPr sz="9300"/>
            </a:lvl9pPr>
          </a:lstStyle>
          <a:p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7834105" y="23673440"/>
            <a:ext cx="23981093" cy="3549964"/>
          </a:xfrm>
        </p:spPr>
        <p:txBody>
          <a:bodyPr/>
          <a:lstStyle>
            <a:lvl1pPr marL="0" indent="0">
              <a:buNone/>
              <a:defRPr sz="6500"/>
            </a:lvl1pPr>
            <a:lvl2pPr marL="2129381" indent="0">
              <a:buNone/>
              <a:defRPr sz="5600"/>
            </a:lvl2pPr>
            <a:lvl3pPr marL="4258761" indent="0">
              <a:buNone/>
              <a:defRPr sz="4600"/>
            </a:lvl3pPr>
            <a:lvl4pPr marL="6388142" indent="0">
              <a:buNone/>
              <a:defRPr sz="4200"/>
            </a:lvl4pPr>
            <a:lvl5pPr marL="8517522" indent="0">
              <a:buNone/>
              <a:defRPr sz="4200"/>
            </a:lvl5pPr>
            <a:lvl6pPr marL="10646903" indent="0">
              <a:buNone/>
              <a:defRPr sz="4200"/>
            </a:lvl6pPr>
            <a:lvl7pPr marL="12776282" indent="0">
              <a:buNone/>
              <a:defRPr sz="4200"/>
            </a:lvl7pPr>
            <a:lvl8pPr marL="14905663" indent="0">
              <a:buNone/>
              <a:defRPr sz="4200"/>
            </a:lvl8pPr>
            <a:lvl9pPr marL="17035043" indent="0">
              <a:buNone/>
              <a:defRPr sz="42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6A8A6-E978-0740-B05C-7F4B1338578A}" type="datetimeFigureOut">
              <a:rPr lang="es-ES" smtClean="0"/>
              <a:t>1/12/15</a:t>
            </a:fld>
            <a:endParaRPr lang="es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9F742-2C05-AC4F-A951-2AF343D2F92E}" type="slidenum">
              <a:rPr lang="es-ES" smtClean="0"/>
              <a:t>‹Nr.›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99373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6A8A6-E978-0740-B05C-7F4B1338578A}" type="datetimeFigureOut">
              <a:rPr lang="es-ES" smtClean="0"/>
              <a:t>1/12/15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9F742-2C05-AC4F-A951-2AF343D2F92E}" type="slidenum">
              <a:rPr lang="es-ES" smtClean="0"/>
              <a:t>‹Nr.›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95819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28977153" y="1211334"/>
            <a:ext cx="8992910" cy="25809018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1998424" y="1211334"/>
            <a:ext cx="26312588" cy="25809018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6A8A6-E978-0740-B05C-7F4B1338578A}" type="datetimeFigureOut">
              <a:rPr lang="es-ES" smtClean="0"/>
              <a:t>1/12/15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9F742-2C05-AC4F-A951-2AF343D2F92E}" type="slidenum">
              <a:rPr lang="es-ES" smtClean="0"/>
              <a:t>‹Nr.›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85227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1998427" y="1211332"/>
            <a:ext cx="35971639" cy="5041371"/>
          </a:xfrm>
          <a:prstGeom prst="rect">
            <a:avLst/>
          </a:prstGeom>
        </p:spPr>
        <p:txBody>
          <a:bodyPr vert="horz" lIns="425876" tIns="212938" rIns="425876" bIns="212938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998427" y="7057922"/>
            <a:ext cx="35971639" cy="19962431"/>
          </a:xfrm>
          <a:prstGeom prst="rect">
            <a:avLst/>
          </a:prstGeom>
        </p:spPr>
        <p:txBody>
          <a:bodyPr vert="horz" lIns="425876" tIns="212938" rIns="425876" bIns="212938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1998428" y="28035626"/>
            <a:ext cx="9325981" cy="1610438"/>
          </a:xfrm>
          <a:prstGeom prst="rect">
            <a:avLst/>
          </a:prstGeom>
        </p:spPr>
        <p:txBody>
          <a:bodyPr vert="horz" lIns="425876" tIns="212938" rIns="425876" bIns="212938" rtlCol="0" anchor="ctr"/>
          <a:lstStyle>
            <a:lvl1pPr algn="l">
              <a:defRPr sz="5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B6A8A6-E978-0740-B05C-7F4B1338578A}" type="datetimeFigureOut">
              <a:rPr lang="es-ES" smtClean="0"/>
              <a:t>1/12/15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13655901" y="28035626"/>
            <a:ext cx="12656688" cy="1610438"/>
          </a:xfrm>
          <a:prstGeom prst="rect">
            <a:avLst/>
          </a:prstGeom>
        </p:spPr>
        <p:txBody>
          <a:bodyPr vert="horz" lIns="425876" tIns="212938" rIns="425876" bIns="212938" rtlCol="0" anchor="ctr"/>
          <a:lstStyle>
            <a:lvl1pPr algn="ctr">
              <a:defRPr sz="5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28644086" y="28035626"/>
            <a:ext cx="9325981" cy="1610438"/>
          </a:xfrm>
          <a:prstGeom prst="rect">
            <a:avLst/>
          </a:prstGeom>
        </p:spPr>
        <p:txBody>
          <a:bodyPr vert="horz" lIns="425876" tIns="212938" rIns="425876" bIns="212938" rtlCol="0" anchor="ctr"/>
          <a:lstStyle>
            <a:lvl1pPr algn="r">
              <a:defRPr sz="5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F9F742-2C05-AC4F-A951-2AF343D2F92E}" type="slidenum">
              <a:rPr lang="es-ES" smtClean="0"/>
              <a:t>‹Nr.›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56270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129381" rtl="0" eaLnBrk="1" latinLnBrk="0" hangingPunct="1">
        <a:spcBef>
          <a:spcPct val="0"/>
        </a:spcBef>
        <a:buNone/>
        <a:defRPr sz="20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97035" indent="-1597035" algn="l" defTabSz="2129381" rtl="0" eaLnBrk="1" latinLnBrk="0" hangingPunct="1">
        <a:spcBef>
          <a:spcPct val="20000"/>
        </a:spcBef>
        <a:buFont typeface="Arial"/>
        <a:buChar char="•"/>
        <a:defRPr sz="14900" kern="1200">
          <a:solidFill>
            <a:schemeClr val="tx1"/>
          </a:solidFill>
          <a:latin typeface="+mn-lt"/>
          <a:ea typeface="+mn-ea"/>
          <a:cs typeface="+mn-cs"/>
        </a:defRPr>
      </a:lvl1pPr>
      <a:lvl2pPr marL="3460244" indent="-1330863" algn="l" defTabSz="2129381" rtl="0" eaLnBrk="1" latinLnBrk="0" hangingPunct="1">
        <a:spcBef>
          <a:spcPct val="20000"/>
        </a:spcBef>
        <a:buFont typeface="Arial"/>
        <a:buChar char="–"/>
        <a:defRPr sz="13100" kern="1200">
          <a:solidFill>
            <a:schemeClr val="tx1"/>
          </a:solidFill>
          <a:latin typeface="+mn-lt"/>
          <a:ea typeface="+mn-ea"/>
          <a:cs typeface="+mn-cs"/>
        </a:defRPr>
      </a:lvl2pPr>
      <a:lvl3pPr marL="5323451" indent="-1064690" algn="l" defTabSz="2129381" rtl="0" eaLnBrk="1" latinLnBrk="0" hangingPunct="1">
        <a:spcBef>
          <a:spcPct val="20000"/>
        </a:spcBef>
        <a:buFont typeface="Arial"/>
        <a:buChar char="•"/>
        <a:defRPr sz="11200" kern="1200">
          <a:solidFill>
            <a:schemeClr val="tx1"/>
          </a:solidFill>
          <a:latin typeface="+mn-lt"/>
          <a:ea typeface="+mn-ea"/>
          <a:cs typeface="+mn-cs"/>
        </a:defRPr>
      </a:lvl3pPr>
      <a:lvl4pPr marL="7452832" indent="-1064690" algn="l" defTabSz="2129381" rtl="0" eaLnBrk="1" latinLnBrk="0" hangingPunct="1">
        <a:spcBef>
          <a:spcPct val="20000"/>
        </a:spcBef>
        <a:buFont typeface="Arial"/>
        <a:buChar char="–"/>
        <a:defRPr sz="9300" kern="1200">
          <a:solidFill>
            <a:schemeClr val="tx1"/>
          </a:solidFill>
          <a:latin typeface="+mn-lt"/>
          <a:ea typeface="+mn-ea"/>
          <a:cs typeface="+mn-cs"/>
        </a:defRPr>
      </a:lvl4pPr>
      <a:lvl5pPr marL="9582213" indent="-1064690" algn="l" defTabSz="2129381" rtl="0" eaLnBrk="1" latinLnBrk="0" hangingPunct="1">
        <a:spcBef>
          <a:spcPct val="20000"/>
        </a:spcBef>
        <a:buFont typeface="Arial"/>
        <a:buChar char="»"/>
        <a:defRPr sz="9300" kern="1200">
          <a:solidFill>
            <a:schemeClr val="tx1"/>
          </a:solidFill>
          <a:latin typeface="+mn-lt"/>
          <a:ea typeface="+mn-ea"/>
          <a:cs typeface="+mn-cs"/>
        </a:defRPr>
      </a:lvl5pPr>
      <a:lvl6pPr marL="11711592" indent="-1064690" algn="l" defTabSz="2129381" rtl="0" eaLnBrk="1" latinLnBrk="0" hangingPunct="1">
        <a:spcBef>
          <a:spcPct val="20000"/>
        </a:spcBef>
        <a:buFont typeface="Arial"/>
        <a:buChar char="•"/>
        <a:defRPr sz="9300" kern="1200">
          <a:solidFill>
            <a:schemeClr val="tx1"/>
          </a:solidFill>
          <a:latin typeface="+mn-lt"/>
          <a:ea typeface="+mn-ea"/>
          <a:cs typeface="+mn-cs"/>
        </a:defRPr>
      </a:lvl6pPr>
      <a:lvl7pPr marL="13840973" indent="-1064690" algn="l" defTabSz="2129381" rtl="0" eaLnBrk="1" latinLnBrk="0" hangingPunct="1">
        <a:spcBef>
          <a:spcPct val="20000"/>
        </a:spcBef>
        <a:buFont typeface="Arial"/>
        <a:buChar char="•"/>
        <a:defRPr sz="9300" kern="1200">
          <a:solidFill>
            <a:schemeClr val="tx1"/>
          </a:solidFill>
          <a:latin typeface="+mn-lt"/>
          <a:ea typeface="+mn-ea"/>
          <a:cs typeface="+mn-cs"/>
        </a:defRPr>
      </a:lvl7pPr>
      <a:lvl8pPr marL="15970353" indent="-1064690" algn="l" defTabSz="2129381" rtl="0" eaLnBrk="1" latinLnBrk="0" hangingPunct="1">
        <a:spcBef>
          <a:spcPct val="20000"/>
        </a:spcBef>
        <a:buFont typeface="Arial"/>
        <a:buChar char="•"/>
        <a:defRPr sz="9300" kern="1200">
          <a:solidFill>
            <a:schemeClr val="tx1"/>
          </a:solidFill>
          <a:latin typeface="+mn-lt"/>
          <a:ea typeface="+mn-ea"/>
          <a:cs typeface="+mn-cs"/>
        </a:defRPr>
      </a:lvl8pPr>
      <a:lvl9pPr marL="18099734" indent="-1064690" algn="l" defTabSz="2129381" rtl="0" eaLnBrk="1" latinLnBrk="0" hangingPunct="1">
        <a:spcBef>
          <a:spcPct val="20000"/>
        </a:spcBef>
        <a:buFont typeface="Arial"/>
        <a:buChar char="•"/>
        <a:defRPr sz="9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2129381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1pPr>
      <a:lvl2pPr marL="2129381" algn="l" defTabSz="2129381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2pPr>
      <a:lvl3pPr marL="4258761" algn="l" defTabSz="2129381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3pPr>
      <a:lvl4pPr marL="6388142" algn="l" defTabSz="2129381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4pPr>
      <a:lvl5pPr marL="8517522" algn="l" defTabSz="2129381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5pPr>
      <a:lvl6pPr marL="10646903" algn="l" defTabSz="2129381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6pPr>
      <a:lvl7pPr marL="12776282" algn="l" defTabSz="2129381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7pPr>
      <a:lvl8pPr marL="14905663" algn="l" defTabSz="2129381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8pPr>
      <a:lvl9pPr marL="17035043" algn="l" defTabSz="2129381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*alarconvv@gmail.com" TargetMode="External"/><Relationship Id="rId4" Type="http://schemas.openxmlformats.org/officeDocument/2006/relationships/hyperlink" Target="mailto:**dmiranda@uis.edu.co" TargetMode="External"/><Relationship Id="rId5" Type="http://schemas.openxmlformats.org/officeDocument/2006/relationships/image" Target="../media/image1.png"/><Relationship Id="rId6" Type="http://schemas.openxmlformats.org/officeDocument/2006/relationships/image" Target="../media/image2.png"/><Relationship Id="rId7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hyperlink" Target="https://github.com/alarconvv/GeoCATM.gi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6" name="Tabla 38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7711969"/>
              </p:ext>
            </p:extLst>
          </p:nvPr>
        </p:nvGraphicFramePr>
        <p:xfrm>
          <a:off x="22534512" y="19941510"/>
          <a:ext cx="3949383" cy="26857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16461"/>
                <a:gridCol w="1316461"/>
                <a:gridCol w="1316461"/>
              </a:tblGrid>
              <a:tr h="526667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Groups</a:t>
                      </a:r>
                      <a:endParaRPr lang="en-GB" sz="1600" dirty="0"/>
                    </a:p>
                  </a:txBody>
                  <a:tcPr anchor="ctr">
                    <a:lnR w="12700" cap="flat" cmpd="sng" algn="ctr">
                      <a:solidFill>
                        <a:srgbClr val="C4BD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C4BD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#</a:t>
                      </a:r>
                      <a:r>
                        <a:rPr lang="en-GB" sz="1600" baseline="0" dirty="0" smtClean="0"/>
                        <a:t> Species</a:t>
                      </a:r>
                      <a:endParaRPr lang="en-GB" sz="1600" dirty="0"/>
                    </a:p>
                  </a:txBody>
                  <a:tcPr anchor="ctr">
                    <a:lnL w="12700" cap="flat" cmpd="sng" algn="ctr">
                      <a:solidFill>
                        <a:srgbClr val="C4BD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BD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C4BD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# Occurrences</a:t>
                      </a:r>
                      <a:endParaRPr lang="en-GB" sz="1600" dirty="0"/>
                    </a:p>
                  </a:txBody>
                  <a:tcPr anchor="ctr">
                    <a:lnL w="12700" cap="flat" cmpd="sng" algn="ctr">
                      <a:solidFill>
                        <a:srgbClr val="C4BD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C4BD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6667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err="1" smtClean="0"/>
                        <a:t>Amphibia</a:t>
                      </a:r>
                      <a:endParaRPr lang="en-GB" sz="1800" dirty="0"/>
                    </a:p>
                  </a:txBody>
                  <a:tcPr anchor="ctr">
                    <a:lnT w="12700" cap="flat" cmpd="sng" algn="ctr">
                      <a:solidFill>
                        <a:srgbClr val="C4BD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/>
                        <a:t>413</a:t>
                      </a:r>
                      <a:endParaRPr lang="en-GB" sz="1800" dirty="0"/>
                    </a:p>
                  </a:txBody>
                  <a:tcPr anchor="ctr">
                    <a:lnT w="12700" cap="flat" cmpd="sng" algn="ctr">
                      <a:solidFill>
                        <a:srgbClr val="C4BD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/>
                        <a:t>46261</a:t>
                      </a:r>
                      <a:endParaRPr lang="en-GB" sz="1800" dirty="0"/>
                    </a:p>
                  </a:txBody>
                  <a:tcPr anchor="ctr">
                    <a:lnT w="12700" cap="flat" cmpd="sng" algn="ctr">
                      <a:solidFill>
                        <a:srgbClr val="C4BD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526667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/>
                        <a:t>Aves</a:t>
                      </a:r>
                      <a:endParaRPr lang="en-GB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/>
                        <a:t>622</a:t>
                      </a:r>
                      <a:endParaRPr lang="en-GB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/>
                        <a:t>252290</a:t>
                      </a:r>
                      <a:endParaRPr lang="en-GB" sz="1800" dirty="0"/>
                    </a:p>
                  </a:txBody>
                  <a:tcPr anchor="ctr"/>
                </a:tc>
              </a:tr>
              <a:tr h="526667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/>
                        <a:t>Mammalia</a:t>
                      </a:r>
                      <a:endParaRPr lang="en-GB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/>
                        <a:t>267</a:t>
                      </a:r>
                      <a:endParaRPr lang="en-GB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/>
                        <a:t>22878</a:t>
                      </a:r>
                      <a:endParaRPr lang="en-GB" sz="1800" dirty="0"/>
                    </a:p>
                  </a:txBody>
                  <a:tcPr anchor="ctr"/>
                </a:tc>
              </a:tr>
              <a:tr h="526667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err="1" smtClean="0"/>
                        <a:t>Reptilia</a:t>
                      </a:r>
                      <a:endParaRPr lang="en-GB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/>
                        <a:t>112</a:t>
                      </a:r>
                      <a:endParaRPr lang="en-GB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/>
                        <a:t>16929</a:t>
                      </a:r>
                      <a:endParaRPr lang="en-GB" sz="18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52" name="Rectángulo 551"/>
          <p:cNvSpPr/>
          <p:nvPr/>
        </p:nvSpPr>
        <p:spPr>
          <a:xfrm>
            <a:off x="136792" y="221736"/>
            <a:ext cx="2880000" cy="25200000"/>
          </a:xfrm>
          <a:prstGeom prst="rect">
            <a:avLst/>
          </a:prstGeom>
          <a:noFill/>
          <a:ln w="57150" cmpd="thinThick">
            <a:solidFill>
              <a:srgbClr val="7F7F7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wordArtVert" rtlCol="0" anchor="ctr"/>
          <a:lstStyle/>
          <a:p>
            <a:pPr algn="ctr">
              <a:lnSpc>
                <a:spcPct val="50000"/>
              </a:lnSpc>
            </a:pPr>
            <a:r>
              <a:rPr lang="en-GB" sz="5600" b="1" dirty="0" smtClean="0">
                <a:solidFill>
                  <a:srgbClr val="000000"/>
                </a:solidFill>
                <a:latin typeface="Courier"/>
                <a:cs typeface="Courier"/>
              </a:rPr>
              <a:t>G     e     o     </a:t>
            </a:r>
            <a:r>
              <a:rPr lang="en-GB" sz="5600" b="1" dirty="0" smtClean="0">
                <a:solidFill>
                  <a:srgbClr val="FF0000"/>
                </a:solidFill>
                <a:latin typeface="Courier"/>
                <a:cs typeface="Courier"/>
              </a:rPr>
              <a:t>C</a:t>
            </a:r>
            <a:r>
              <a:rPr lang="en-GB" sz="5600" b="1" dirty="0" smtClean="0">
                <a:solidFill>
                  <a:srgbClr val="000000"/>
                </a:solidFill>
                <a:latin typeface="Courier"/>
                <a:cs typeface="Courier"/>
              </a:rPr>
              <a:t>     </a:t>
            </a:r>
            <a:r>
              <a:rPr lang="en-GB" sz="5600" b="1" dirty="0" smtClean="0">
                <a:solidFill>
                  <a:srgbClr val="FFFF00"/>
                </a:solidFill>
                <a:latin typeface="Courier"/>
                <a:cs typeface="Courier"/>
              </a:rPr>
              <a:t>A</a:t>
            </a:r>
            <a:r>
              <a:rPr lang="en-GB" sz="5600" b="1" dirty="0" smtClean="0">
                <a:solidFill>
                  <a:srgbClr val="000000"/>
                </a:solidFill>
                <a:latin typeface="Courier"/>
                <a:cs typeface="Courier"/>
              </a:rPr>
              <a:t>     </a:t>
            </a:r>
            <a:r>
              <a:rPr lang="en-GB" sz="5600" b="1" dirty="0">
                <a:solidFill>
                  <a:srgbClr val="0000FF"/>
                </a:solidFill>
                <a:latin typeface="Courier"/>
                <a:cs typeface="Courier"/>
              </a:rPr>
              <a:t>T</a:t>
            </a:r>
            <a:r>
              <a:rPr lang="en-GB" sz="5600" b="1" dirty="0" smtClean="0">
                <a:solidFill>
                  <a:srgbClr val="000000"/>
                </a:solidFill>
                <a:latin typeface="Courier"/>
                <a:cs typeface="Courier"/>
              </a:rPr>
              <a:t>     </a:t>
            </a:r>
            <a:r>
              <a:rPr lang="en-GB" sz="5600" b="1" dirty="0">
                <a:solidFill>
                  <a:srgbClr val="00FF00"/>
                </a:solidFill>
                <a:latin typeface="Courier"/>
                <a:cs typeface="Courier"/>
              </a:rPr>
              <a:t>M</a:t>
            </a:r>
            <a:endParaRPr lang="en-GB" sz="5600" b="1" dirty="0" smtClean="0">
              <a:solidFill>
                <a:srgbClr val="00FF00"/>
              </a:solidFill>
              <a:latin typeface="Courier"/>
              <a:cs typeface="Courier"/>
            </a:endParaRPr>
          </a:p>
          <a:p>
            <a:pPr algn="ctr">
              <a:lnSpc>
                <a:spcPct val="50000"/>
              </a:lnSpc>
            </a:pPr>
            <a:endParaRPr lang="en-GB" sz="5600" b="1" dirty="0" smtClean="0">
              <a:solidFill>
                <a:srgbClr val="000000"/>
              </a:solidFill>
              <a:latin typeface="Courier"/>
              <a:cs typeface="Courier"/>
            </a:endParaRPr>
          </a:p>
          <a:p>
            <a:pPr algn="ctr">
              <a:lnSpc>
                <a:spcPct val="50000"/>
              </a:lnSpc>
            </a:pPr>
            <a:endParaRPr lang="en-GB" sz="5600" b="1" dirty="0" smtClean="0">
              <a:solidFill>
                <a:srgbClr val="000000"/>
              </a:solidFill>
              <a:latin typeface="Courier"/>
              <a:cs typeface="Courier"/>
            </a:endParaRPr>
          </a:p>
          <a:p>
            <a:pPr algn="ctr">
              <a:lnSpc>
                <a:spcPct val="50000"/>
              </a:lnSpc>
            </a:pPr>
            <a:r>
              <a:rPr lang="en-GB" sz="5600" b="1" dirty="0" smtClean="0">
                <a:solidFill>
                  <a:srgbClr val="000000"/>
                </a:solidFill>
                <a:latin typeface="Courier"/>
                <a:cs typeface="Courier"/>
              </a:rPr>
              <a:t>Cleaning geographical data</a:t>
            </a:r>
            <a:endParaRPr lang="en-GB" sz="5600" b="1" dirty="0">
              <a:solidFill>
                <a:srgbClr val="000000"/>
              </a:solidFill>
              <a:latin typeface="Courier"/>
              <a:cs typeface="Courier"/>
            </a:endParaRPr>
          </a:p>
        </p:txBody>
      </p:sp>
      <p:sp>
        <p:nvSpPr>
          <p:cNvPr id="553" name="Rectángulo 552"/>
          <p:cNvSpPr/>
          <p:nvPr/>
        </p:nvSpPr>
        <p:spPr>
          <a:xfrm>
            <a:off x="110036" y="26501376"/>
            <a:ext cx="11880000" cy="3599486"/>
          </a:xfrm>
          <a:prstGeom prst="rect">
            <a:avLst/>
          </a:prstGeom>
          <a:noFill/>
          <a:ln>
            <a:solidFill>
              <a:srgbClr val="7F7F7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smtClean="0"/>
          </a:p>
          <a:p>
            <a:pPr algn="ctr"/>
            <a:endParaRPr lang="en-GB" sz="2000"/>
          </a:p>
        </p:txBody>
      </p:sp>
      <p:sp>
        <p:nvSpPr>
          <p:cNvPr id="554" name="Rectángulo 553"/>
          <p:cNvSpPr/>
          <p:nvPr/>
        </p:nvSpPr>
        <p:spPr>
          <a:xfrm>
            <a:off x="12784804" y="26501376"/>
            <a:ext cx="16403130" cy="3599486"/>
          </a:xfrm>
          <a:prstGeom prst="rect">
            <a:avLst/>
          </a:prstGeom>
          <a:noFill/>
          <a:ln>
            <a:solidFill>
              <a:srgbClr val="7F7F7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mtClean="0">
              <a:solidFill>
                <a:schemeClr val="tx1"/>
              </a:solidFill>
            </a:endParaRPr>
          </a:p>
        </p:txBody>
      </p:sp>
      <p:sp>
        <p:nvSpPr>
          <p:cNvPr id="555" name="Rectángulo 554"/>
          <p:cNvSpPr/>
          <p:nvPr/>
        </p:nvSpPr>
        <p:spPr>
          <a:xfrm>
            <a:off x="29864204" y="26501376"/>
            <a:ext cx="9994248" cy="3599486"/>
          </a:xfrm>
          <a:prstGeom prst="rect">
            <a:avLst/>
          </a:prstGeom>
          <a:noFill/>
          <a:ln>
            <a:solidFill>
              <a:srgbClr val="7F7F7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smtClean="0">
              <a:solidFill>
                <a:schemeClr val="tx1"/>
              </a:solidFill>
            </a:endParaRPr>
          </a:p>
          <a:p>
            <a:pPr algn="ctr"/>
            <a:endParaRPr lang="en-GB" sz="1600" smtClean="0">
              <a:solidFill>
                <a:schemeClr val="tx1"/>
              </a:solidFill>
            </a:endParaRPr>
          </a:p>
          <a:p>
            <a:pPr algn="ctr"/>
            <a:endParaRPr lang="en-GB" sz="1600" smtClean="0">
              <a:solidFill>
                <a:schemeClr val="tx1"/>
              </a:solidFill>
            </a:endParaRPr>
          </a:p>
          <a:p>
            <a:pPr algn="ctr"/>
            <a:endParaRPr lang="en-GB" sz="1600" smtClean="0">
              <a:solidFill>
                <a:schemeClr val="tx1"/>
              </a:solidFill>
            </a:endParaRPr>
          </a:p>
          <a:p>
            <a:pPr algn="ctr"/>
            <a:endParaRPr lang="en-GB" sz="1600" smtClean="0">
              <a:solidFill>
                <a:schemeClr val="tx1"/>
              </a:solidFill>
            </a:endParaRPr>
          </a:p>
          <a:p>
            <a:pPr algn="ctr"/>
            <a:r>
              <a:rPr lang="en-GB" sz="2000" smtClean="0">
                <a:solidFill>
                  <a:schemeClr val="tx1"/>
                </a:solidFill>
              </a:rPr>
              <a:t>This package was developed in R programming language, and could be downloaded from: </a:t>
            </a:r>
          </a:p>
          <a:p>
            <a:pPr algn="ctr"/>
            <a:r>
              <a:rPr lang="en-GB" sz="2000" smtClean="0">
                <a:solidFill>
                  <a:srgbClr val="0000FF"/>
                </a:solidFill>
              </a:rPr>
              <a:t> </a:t>
            </a:r>
            <a:r>
              <a:rPr lang="en-GB" sz="2000" smtClean="0">
                <a:solidFill>
                  <a:srgbClr val="0000FF"/>
                </a:solidFill>
                <a:hlinkClick r:id="rId2"/>
              </a:rPr>
              <a:t>https://github.com/alarconvv/GeoCATM.git</a:t>
            </a:r>
            <a:endParaRPr lang="en-GB" sz="2000" smtClean="0">
              <a:solidFill>
                <a:srgbClr val="0000FF"/>
              </a:solidFill>
            </a:endParaRPr>
          </a:p>
          <a:p>
            <a:r>
              <a:rPr lang="en-GB" sz="1400" smtClean="0">
                <a:solidFill>
                  <a:schemeClr val="tx1"/>
                </a:solidFill>
              </a:rPr>
              <a:t>References:</a:t>
            </a:r>
          </a:p>
          <a:p>
            <a:r>
              <a:rPr lang="en-GB" sz="1400" smtClean="0">
                <a:solidFill>
                  <a:srgbClr val="000000"/>
                </a:solidFill>
              </a:rPr>
              <a:t>[1] Echeverr ́ıa-London ̃o, S. y D. R. Miranda-Esquivel, 2011 Plos One </a:t>
            </a:r>
            <a:r>
              <a:rPr lang="en-GB" sz="1400" b="1" smtClean="0">
                <a:solidFill>
                  <a:srgbClr val="000000"/>
                </a:solidFill>
              </a:rPr>
              <a:t>6</a:t>
            </a:r>
            <a:r>
              <a:rPr lang="en-GB" sz="1400" smtClean="0">
                <a:solidFill>
                  <a:srgbClr val="000000"/>
                </a:solidFill>
              </a:rPr>
              <a:t>:18460. </a:t>
            </a:r>
          </a:p>
          <a:p>
            <a:r>
              <a:rPr lang="en-GB" sz="1400" smtClean="0">
                <a:solidFill>
                  <a:srgbClr val="000000"/>
                </a:solidFill>
              </a:rPr>
              <a:t>[2] Hijmans, R. J., L. Guarino, C. Bussink, P. Mathur, M. Cruz, I. Barrentes y E. Rojas, 2005.  http://www.diva-gis.org. </a:t>
            </a:r>
            <a:endParaRPr lang="en-GB" sz="1400" smtClean="0">
              <a:solidFill>
                <a:schemeClr val="tx1"/>
              </a:solidFill>
            </a:endParaRPr>
          </a:p>
          <a:p>
            <a:r>
              <a:rPr lang="en-GB" sz="1400" smtClean="0">
                <a:solidFill>
                  <a:srgbClr val="000000"/>
                </a:solidFill>
              </a:rPr>
              <a:t>[3] Hijmans, R. J., S. Phillips, J. Leathwick y J. Elith, 2013. http://CRAN. R-project.org/package=dismo </a:t>
            </a:r>
          </a:p>
          <a:p>
            <a:r>
              <a:rPr lang="en-GB" sz="1400" smtClean="0">
                <a:solidFill>
                  <a:srgbClr val="000000"/>
                </a:solidFill>
              </a:rPr>
              <a:t>[4] Szumik, C. A. y P. Goloboff, 2004. Systematic Biology </a:t>
            </a:r>
            <a:r>
              <a:rPr lang="en-GB" sz="1400" b="1" smtClean="0">
                <a:solidFill>
                  <a:srgbClr val="000000"/>
                </a:solidFill>
              </a:rPr>
              <a:t>53</a:t>
            </a:r>
            <a:r>
              <a:rPr lang="en-GB" sz="1400" smtClean="0">
                <a:solidFill>
                  <a:srgbClr val="000000"/>
                </a:solidFill>
              </a:rPr>
              <a:t>:968–977. </a:t>
            </a:r>
          </a:p>
          <a:p>
            <a:pPr marL="285750" indent="-285750">
              <a:buFont typeface="Wingdings" charset="0"/>
              <a:buChar char="Ø"/>
            </a:pPr>
            <a:endParaRPr lang="en-GB" sz="1600" smtClean="0">
              <a:solidFill>
                <a:schemeClr val="tx1"/>
              </a:solidFill>
            </a:endParaRPr>
          </a:p>
          <a:p>
            <a:pPr algn="r"/>
            <a:r>
              <a:rPr lang="en-GB" sz="2000" smtClean="0">
                <a:solidFill>
                  <a:schemeClr val="tx1"/>
                </a:solidFill>
              </a:rPr>
              <a:t>R-Alarcon, Viviana*; Miranda-Esquivel, Daniel R.**</a:t>
            </a:r>
          </a:p>
          <a:p>
            <a:pPr algn="r"/>
            <a:r>
              <a:rPr lang="en-GB" sz="2000" smtClean="0">
                <a:solidFill>
                  <a:schemeClr val="tx1"/>
                </a:solidFill>
                <a:hlinkClick r:id="rId3"/>
              </a:rPr>
              <a:t>*alarconvv@gmail.com</a:t>
            </a:r>
            <a:r>
              <a:rPr lang="en-GB" sz="2000" smtClean="0">
                <a:solidFill>
                  <a:schemeClr val="tx1"/>
                </a:solidFill>
              </a:rPr>
              <a:t>; </a:t>
            </a:r>
            <a:r>
              <a:rPr lang="en-GB" sz="2000" smtClean="0">
                <a:solidFill>
                  <a:schemeClr val="tx1"/>
                </a:solidFill>
                <a:hlinkClick r:id="rId4"/>
              </a:rPr>
              <a:t>**dmiranda@uis.edu.co</a:t>
            </a:r>
            <a:endParaRPr lang="en-GB" sz="2000" smtClean="0">
              <a:solidFill>
                <a:schemeClr val="tx1"/>
              </a:solidFill>
            </a:endParaRPr>
          </a:p>
          <a:p>
            <a:pPr algn="r"/>
            <a:r>
              <a:rPr lang="en-GB" sz="2000" smtClean="0">
                <a:solidFill>
                  <a:schemeClr val="tx1"/>
                </a:solidFill>
              </a:rPr>
              <a:t>Laboratorio de Sistemática y Biogeografía</a:t>
            </a:r>
          </a:p>
          <a:p>
            <a:pPr algn="r"/>
            <a:r>
              <a:rPr lang="en-GB" sz="2000" smtClean="0">
                <a:solidFill>
                  <a:schemeClr val="tx1"/>
                </a:solidFill>
              </a:rPr>
              <a:t>Universidad Industrial de Santander</a:t>
            </a:r>
          </a:p>
          <a:p>
            <a:pPr algn="r"/>
            <a:r>
              <a:rPr lang="en-GB" sz="2000" smtClean="0">
                <a:solidFill>
                  <a:schemeClr val="tx1"/>
                </a:solidFill>
              </a:rPr>
              <a:t>Santander – Colombia</a:t>
            </a:r>
          </a:p>
          <a:p>
            <a:pPr algn="ctr"/>
            <a:endParaRPr lang="en-GB" sz="1600" smtClean="0">
              <a:solidFill>
                <a:schemeClr val="tx1"/>
              </a:solidFill>
            </a:endParaRPr>
          </a:p>
          <a:p>
            <a:pPr algn="ctr"/>
            <a:endParaRPr lang="en-GB" sz="1600" smtClean="0">
              <a:solidFill>
                <a:schemeClr val="tx1"/>
              </a:solidFill>
            </a:endParaRPr>
          </a:p>
          <a:p>
            <a:pPr algn="ctr"/>
            <a:endParaRPr lang="en-GB" sz="1600" smtClean="0">
              <a:solidFill>
                <a:schemeClr val="tx1"/>
              </a:solidFill>
            </a:endParaRPr>
          </a:p>
          <a:p>
            <a:pPr algn="ctr"/>
            <a:endParaRPr lang="en-GB" sz="1600" smtClean="0">
              <a:solidFill>
                <a:schemeClr val="tx1"/>
              </a:solidFill>
            </a:endParaRPr>
          </a:p>
          <a:p>
            <a:pPr algn="ctr"/>
            <a:endParaRPr lang="en-GB" sz="1600">
              <a:solidFill>
                <a:schemeClr val="tx1"/>
              </a:solidFill>
            </a:endParaRPr>
          </a:p>
        </p:txBody>
      </p:sp>
      <p:grpSp>
        <p:nvGrpSpPr>
          <p:cNvPr id="556" name="Agrupar 555"/>
          <p:cNvGrpSpPr/>
          <p:nvPr/>
        </p:nvGrpSpPr>
        <p:grpSpPr>
          <a:xfrm>
            <a:off x="3527866" y="194292"/>
            <a:ext cx="3240000" cy="1440000"/>
            <a:chOff x="4285086" y="929357"/>
            <a:chExt cx="3378690" cy="1991317"/>
          </a:xfrm>
        </p:grpSpPr>
        <p:sp>
          <p:nvSpPr>
            <p:cNvPr id="557" name="Paralelogramo 556"/>
            <p:cNvSpPr/>
            <p:nvPr/>
          </p:nvSpPr>
          <p:spPr>
            <a:xfrm>
              <a:off x="4285086" y="929357"/>
              <a:ext cx="3378690" cy="1991317"/>
            </a:xfrm>
            <a:prstGeom prst="parallelogram">
              <a:avLst/>
            </a:prstGeom>
            <a:noFill/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en-GB" sz="2000">
                <a:solidFill>
                  <a:srgbClr val="FF0000"/>
                </a:solidFill>
                <a:latin typeface="Courier"/>
                <a:cs typeface="Courier"/>
              </a:endParaRPr>
            </a:p>
          </p:txBody>
        </p:sp>
        <p:pic>
          <p:nvPicPr>
            <p:cNvPr id="558" name="Imagen 557" descr="Screen Shot 2015-01-10 at 11.52.20 AM.png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16" t="16815" r="3330" b="12707"/>
            <a:stretch/>
          </p:blipFill>
          <p:spPr>
            <a:xfrm>
              <a:off x="5092614" y="1461921"/>
              <a:ext cx="1713553" cy="1394077"/>
            </a:xfrm>
            <a:prstGeom prst="rect">
              <a:avLst/>
            </a:prstGeom>
          </p:spPr>
        </p:pic>
        <p:sp>
          <p:nvSpPr>
            <p:cNvPr id="559" name="CuadroTexto 558"/>
            <p:cNvSpPr txBox="1"/>
            <p:nvPr/>
          </p:nvSpPr>
          <p:spPr>
            <a:xfrm>
              <a:off x="4951107" y="1010857"/>
              <a:ext cx="2298029" cy="5532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smtClean="0">
                  <a:latin typeface="+mj-lt"/>
                  <a:cs typeface="Courier"/>
                </a:rPr>
                <a:t>Reference polygon.</a:t>
              </a:r>
              <a:endParaRPr lang="en-GB" sz="2000">
                <a:latin typeface="+mj-lt"/>
                <a:cs typeface="Courier"/>
              </a:endParaRPr>
            </a:p>
          </p:txBody>
        </p:sp>
      </p:grpSp>
      <p:grpSp>
        <p:nvGrpSpPr>
          <p:cNvPr id="560" name="Agrupar 559"/>
          <p:cNvGrpSpPr/>
          <p:nvPr/>
        </p:nvGrpSpPr>
        <p:grpSpPr>
          <a:xfrm>
            <a:off x="7737290" y="194292"/>
            <a:ext cx="3240001" cy="1440000"/>
            <a:chOff x="7957493" y="1083506"/>
            <a:chExt cx="4131461" cy="1437803"/>
          </a:xfrm>
        </p:grpSpPr>
        <p:sp>
          <p:nvSpPr>
            <p:cNvPr id="561" name="CuadroTexto 560"/>
            <p:cNvSpPr txBox="1"/>
            <p:nvPr/>
          </p:nvSpPr>
          <p:spPr>
            <a:xfrm>
              <a:off x="7957494" y="1083506"/>
              <a:ext cx="4131460" cy="1029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smtClean="0"/>
                <a:t>Download occurrences in reference polygon. </a:t>
              </a:r>
            </a:p>
            <a:p>
              <a:endParaRPr lang="en-GB" sz="2100">
                <a:latin typeface="Courier"/>
                <a:cs typeface="Courier"/>
              </a:endParaRPr>
            </a:p>
          </p:txBody>
        </p:sp>
        <p:sp>
          <p:nvSpPr>
            <p:cNvPr id="562" name="Rectángulo 561"/>
            <p:cNvSpPr/>
            <p:nvPr/>
          </p:nvSpPr>
          <p:spPr>
            <a:xfrm>
              <a:off x="7957493" y="1083506"/>
              <a:ext cx="4131460" cy="1437803"/>
            </a:xfrm>
            <a:prstGeom prst="rect">
              <a:avLst/>
            </a:prstGeom>
            <a:noFill/>
            <a:ln>
              <a:solidFill>
                <a:srgbClr val="7F7F7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100">
                <a:solidFill>
                  <a:srgbClr val="000000"/>
                </a:solidFill>
                <a:latin typeface="Courier"/>
                <a:cs typeface="Courier"/>
              </a:endParaRPr>
            </a:p>
          </p:txBody>
        </p:sp>
        <p:pic>
          <p:nvPicPr>
            <p:cNvPr id="563" name="Imagen 56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987109" y="1752729"/>
              <a:ext cx="1056234" cy="709930"/>
            </a:xfrm>
            <a:prstGeom prst="rect">
              <a:avLst/>
            </a:prstGeom>
          </p:spPr>
        </p:pic>
      </p:grpSp>
      <p:grpSp>
        <p:nvGrpSpPr>
          <p:cNvPr id="564" name="Agrupar 563"/>
          <p:cNvGrpSpPr/>
          <p:nvPr/>
        </p:nvGrpSpPr>
        <p:grpSpPr>
          <a:xfrm>
            <a:off x="7744329" y="2811658"/>
            <a:ext cx="3240000" cy="1440000"/>
            <a:chOff x="7813478" y="3923522"/>
            <a:chExt cx="3240000" cy="1440000"/>
          </a:xfrm>
        </p:grpSpPr>
        <p:grpSp>
          <p:nvGrpSpPr>
            <p:cNvPr id="565" name="Agrupar 564"/>
            <p:cNvGrpSpPr/>
            <p:nvPr/>
          </p:nvGrpSpPr>
          <p:grpSpPr>
            <a:xfrm>
              <a:off x="7813478" y="3923522"/>
              <a:ext cx="3240000" cy="1440000"/>
              <a:chOff x="7381430" y="3923522"/>
              <a:chExt cx="4542190" cy="1802401"/>
            </a:xfrm>
          </p:grpSpPr>
          <p:sp>
            <p:nvSpPr>
              <p:cNvPr id="567" name="Documento 566"/>
              <p:cNvSpPr/>
              <p:nvPr/>
            </p:nvSpPr>
            <p:spPr>
              <a:xfrm>
                <a:off x="7977121" y="4105474"/>
                <a:ext cx="3442258" cy="1512168"/>
              </a:xfrm>
              <a:prstGeom prst="flowChartDocument">
                <a:avLst/>
              </a:prstGeom>
              <a:noFill/>
              <a:ln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>
                  <a:solidFill>
                    <a:schemeClr val="tx1"/>
                  </a:solidFill>
                  <a:latin typeface="Courier"/>
                  <a:cs typeface="Courier"/>
                </a:endParaRPr>
              </a:p>
            </p:txBody>
          </p:sp>
          <p:sp>
            <p:nvSpPr>
              <p:cNvPr id="568" name="Paralelogramo 567"/>
              <p:cNvSpPr/>
              <p:nvPr/>
            </p:nvSpPr>
            <p:spPr>
              <a:xfrm>
                <a:off x="7381430" y="3923522"/>
                <a:ext cx="4542190" cy="1802401"/>
              </a:xfrm>
              <a:prstGeom prst="parallelogram">
                <a:avLst>
                  <a:gd name="adj" fmla="val 29606"/>
                </a:avLst>
              </a:prstGeom>
              <a:noFill/>
              <a:ln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GB" sz="2000">
                  <a:solidFill>
                    <a:schemeClr val="tx1"/>
                  </a:solidFill>
                  <a:latin typeface="Courier"/>
                  <a:cs typeface="Courier"/>
                </a:endParaRPr>
              </a:p>
            </p:txBody>
          </p:sp>
        </p:grpSp>
        <p:sp>
          <p:nvSpPr>
            <p:cNvPr id="566" name="CuadroTexto 565"/>
            <p:cNvSpPr txBox="1"/>
            <p:nvPr/>
          </p:nvSpPr>
          <p:spPr>
            <a:xfrm>
              <a:off x="8238392" y="4253657"/>
              <a:ext cx="2455405" cy="646331"/>
            </a:xfrm>
            <a:prstGeom prst="rect">
              <a:avLst/>
            </a:prstGeom>
            <a:noFill/>
            <a:ln>
              <a:solidFill>
                <a:srgbClr val="FFFFFF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dirty="0" smtClean="0">
                  <a:solidFill>
                    <a:srgbClr val="000000"/>
                  </a:solidFill>
                  <a:cs typeface="Courier"/>
                </a:rPr>
                <a:t>Occurrences</a:t>
              </a:r>
              <a:endParaRPr lang="en-GB" sz="1600" dirty="0" smtClean="0">
                <a:solidFill>
                  <a:srgbClr val="000000"/>
                </a:solidFill>
                <a:cs typeface="Courier"/>
              </a:endParaRPr>
            </a:p>
            <a:p>
              <a:pPr algn="ctr"/>
              <a:r>
                <a:rPr lang="en-GB" sz="1600" dirty="0" smtClean="0">
                  <a:solidFill>
                    <a:srgbClr val="000000"/>
                  </a:solidFill>
                  <a:cs typeface="Courier"/>
                </a:rPr>
                <a:t>Darwin core 1.2 </a:t>
              </a:r>
              <a:r>
                <a:rPr lang="en-GB" sz="1600" dirty="0" smtClean="0">
                  <a:solidFill>
                    <a:srgbClr val="000000"/>
                  </a:solidFill>
                  <a:cs typeface="Courier"/>
                </a:rPr>
                <a:t>format. </a:t>
              </a:r>
              <a:endParaRPr lang="en-GB" sz="1600" dirty="0">
                <a:latin typeface="+mj-lt"/>
                <a:cs typeface="Courier"/>
              </a:endParaRPr>
            </a:p>
          </p:txBody>
        </p:sp>
      </p:grpSp>
      <p:sp>
        <p:nvSpPr>
          <p:cNvPr id="571" name="Rectángulo 570"/>
          <p:cNvSpPr/>
          <p:nvPr/>
        </p:nvSpPr>
        <p:spPr>
          <a:xfrm>
            <a:off x="3353172" y="2887184"/>
            <a:ext cx="3960000" cy="2880000"/>
          </a:xfrm>
          <a:prstGeom prst="rect">
            <a:avLst/>
          </a:prstGeom>
          <a:noFill/>
          <a:ln w="3175" cmpd="sng">
            <a:solidFill>
              <a:schemeClr val="bg2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72" name="Conector recto de flecha 571"/>
          <p:cNvCxnSpPr>
            <a:stCxn id="557" idx="2"/>
          </p:cNvCxnSpPr>
          <p:nvPr/>
        </p:nvCxnSpPr>
        <p:spPr>
          <a:xfrm flipV="1">
            <a:off x="6587866" y="890827"/>
            <a:ext cx="1085866" cy="23465"/>
          </a:xfrm>
          <a:prstGeom prst="straightConnector1">
            <a:avLst/>
          </a:prstGeom>
          <a:ln w="6350" cmpd="sng">
            <a:solidFill>
              <a:schemeClr val="bg1">
                <a:lumMod val="6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3" name="Conector recto de flecha 572"/>
          <p:cNvCxnSpPr>
            <a:stCxn id="562" idx="2"/>
            <a:endCxn id="568" idx="0"/>
          </p:cNvCxnSpPr>
          <p:nvPr/>
        </p:nvCxnSpPr>
        <p:spPr>
          <a:xfrm>
            <a:off x="9357290" y="1634292"/>
            <a:ext cx="7039" cy="1177366"/>
          </a:xfrm>
          <a:prstGeom prst="straightConnector1">
            <a:avLst/>
          </a:prstGeom>
          <a:ln w="6350" cmpd="sng">
            <a:solidFill>
              <a:schemeClr val="bg1">
                <a:lumMod val="6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74" name="Agrupar 573"/>
          <p:cNvGrpSpPr/>
          <p:nvPr/>
        </p:nvGrpSpPr>
        <p:grpSpPr>
          <a:xfrm>
            <a:off x="5222344" y="2163586"/>
            <a:ext cx="4108835" cy="723598"/>
            <a:chOff x="6517334" y="3025355"/>
            <a:chExt cx="4899579" cy="723598"/>
          </a:xfrm>
        </p:grpSpPr>
        <p:cxnSp>
          <p:nvCxnSpPr>
            <p:cNvPr id="575" name="Conector recto 574"/>
            <p:cNvCxnSpPr/>
            <p:nvPr/>
          </p:nvCxnSpPr>
          <p:spPr>
            <a:xfrm flipH="1">
              <a:off x="6517334" y="3025355"/>
              <a:ext cx="4899579" cy="0"/>
            </a:xfrm>
            <a:prstGeom prst="line">
              <a:avLst/>
            </a:prstGeom>
            <a:ln w="3175" cmpd="sng">
              <a:solidFill>
                <a:schemeClr val="bg2">
                  <a:lumMod val="50000"/>
                </a:schemeClr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6" name="Conector recto de flecha 575"/>
            <p:cNvCxnSpPr/>
            <p:nvPr/>
          </p:nvCxnSpPr>
          <p:spPr>
            <a:xfrm>
              <a:off x="6517334" y="3025355"/>
              <a:ext cx="0" cy="723598"/>
            </a:xfrm>
            <a:prstGeom prst="straightConnector1">
              <a:avLst/>
            </a:prstGeom>
            <a:ln w="3175" cmpd="sng">
              <a:solidFill>
                <a:schemeClr val="bg2">
                  <a:lumMod val="50000"/>
                </a:schemeClr>
              </a:solidFill>
              <a:prstDash val="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7" name="Agrupar 576"/>
          <p:cNvGrpSpPr/>
          <p:nvPr/>
        </p:nvGrpSpPr>
        <p:grpSpPr>
          <a:xfrm>
            <a:off x="7746099" y="5331938"/>
            <a:ext cx="3240001" cy="1440000"/>
            <a:chOff x="7957493" y="1083506"/>
            <a:chExt cx="4131461" cy="1437803"/>
          </a:xfrm>
        </p:grpSpPr>
        <p:sp>
          <p:nvSpPr>
            <p:cNvPr id="578" name="CuadroTexto 577"/>
            <p:cNvSpPr txBox="1"/>
            <p:nvPr/>
          </p:nvSpPr>
          <p:spPr>
            <a:xfrm>
              <a:off x="7957494" y="1083506"/>
              <a:ext cx="4131460" cy="13367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dirty="0" smtClean="0"/>
                <a:t>Choose and read columns from Darwin core 1.2 format. </a:t>
              </a:r>
            </a:p>
            <a:p>
              <a:pPr algn="ctr"/>
              <a:r>
                <a:rPr lang="en-GB" sz="2000" smtClean="0">
                  <a:solidFill>
                    <a:srgbClr val="FF0000"/>
                  </a:solidFill>
                  <a:latin typeface="+mj-lt"/>
                  <a:cs typeface="Courier"/>
                </a:rPr>
                <a:t>Choose.and.read</a:t>
              </a:r>
              <a:endParaRPr lang="en-GB" sz="2200" dirty="0" smtClean="0">
                <a:solidFill>
                  <a:srgbClr val="FF0000"/>
                </a:solidFill>
                <a:latin typeface="+mj-lt"/>
                <a:cs typeface="Courier"/>
              </a:endParaRPr>
            </a:p>
            <a:p>
              <a:endParaRPr lang="en-GB" sz="2100" dirty="0">
                <a:latin typeface="Courier"/>
                <a:cs typeface="Courier"/>
              </a:endParaRPr>
            </a:p>
          </p:txBody>
        </p:sp>
        <p:sp>
          <p:nvSpPr>
            <p:cNvPr id="579" name="Rectángulo 578"/>
            <p:cNvSpPr/>
            <p:nvPr/>
          </p:nvSpPr>
          <p:spPr>
            <a:xfrm>
              <a:off x="7957493" y="1083506"/>
              <a:ext cx="4131460" cy="1437803"/>
            </a:xfrm>
            <a:prstGeom prst="rect">
              <a:avLst/>
            </a:prstGeom>
            <a:noFill/>
            <a:ln>
              <a:solidFill>
                <a:srgbClr val="7F7F7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100">
                <a:solidFill>
                  <a:srgbClr val="000000"/>
                </a:solidFill>
                <a:latin typeface="Courier"/>
                <a:cs typeface="Courier"/>
              </a:endParaRPr>
            </a:p>
          </p:txBody>
        </p:sp>
      </p:grpSp>
      <p:cxnSp>
        <p:nvCxnSpPr>
          <p:cNvPr id="580" name="Conector recto de flecha 579"/>
          <p:cNvCxnSpPr>
            <a:stCxn id="568" idx="4"/>
            <a:endCxn id="579" idx="0"/>
          </p:cNvCxnSpPr>
          <p:nvPr/>
        </p:nvCxnSpPr>
        <p:spPr>
          <a:xfrm>
            <a:off x="9364329" y="4251658"/>
            <a:ext cx="1770" cy="1080280"/>
          </a:xfrm>
          <a:prstGeom prst="straightConnector1">
            <a:avLst/>
          </a:prstGeom>
          <a:ln w="6350" cmpd="sng">
            <a:solidFill>
              <a:schemeClr val="bg1">
                <a:lumMod val="6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81" name="Agrupar 580"/>
          <p:cNvGrpSpPr/>
          <p:nvPr/>
        </p:nvGrpSpPr>
        <p:grpSpPr>
          <a:xfrm>
            <a:off x="7674092" y="7852218"/>
            <a:ext cx="3240000" cy="1440000"/>
            <a:chOff x="7813478" y="3923522"/>
            <a:chExt cx="3240000" cy="1440000"/>
          </a:xfrm>
        </p:grpSpPr>
        <p:grpSp>
          <p:nvGrpSpPr>
            <p:cNvPr id="582" name="Agrupar 581"/>
            <p:cNvGrpSpPr/>
            <p:nvPr/>
          </p:nvGrpSpPr>
          <p:grpSpPr>
            <a:xfrm>
              <a:off x="7813478" y="3923522"/>
              <a:ext cx="3240000" cy="1440000"/>
              <a:chOff x="7381430" y="3923522"/>
              <a:chExt cx="4542190" cy="1802401"/>
            </a:xfrm>
          </p:grpSpPr>
          <p:sp>
            <p:nvSpPr>
              <p:cNvPr id="584" name="Documento 583"/>
              <p:cNvSpPr/>
              <p:nvPr/>
            </p:nvSpPr>
            <p:spPr>
              <a:xfrm>
                <a:off x="7977121" y="4105474"/>
                <a:ext cx="3442258" cy="1512168"/>
              </a:xfrm>
              <a:prstGeom prst="flowChartDocument">
                <a:avLst/>
              </a:prstGeom>
              <a:noFill/>
              <a:ln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>
                  <a:solidFill>
                    <a:schemeClr val="tx1"/>
                  </a:solidFill>
                  <a:latin typeface="Courier"/>
                  <a:cs typeface="Courier"/>
                </a:endParaRPr>
              </a:p>
            </p:txBody>
          </p:sp>
          <p:sp>
            <p:nvSpPr>
              <p:cNvPr id="585" name="Paralelogramo 584"/>
              <p:cNvSpPr/>
              <p:nvPr/>
            </p:nvSpPr>
            <p:spPr>
              <a:xfrm>
                <a:off x="7381430" y="3923522"/>
                <a:ext cx="4542190" cy="1802401"/>
              </a:xfrm>
              <a:prstGeom prst="parallelogram">
                <a:avLst>
                  <a:gd name="adj" fmla="val 29606"/>
                </a:avLst>
              </a:prstGeom>
              <a:noFill/>
              <a:ln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GB" sz="2000">
                  <a:solidFill>
                    <a:schemeClr val="tx1"/>
                  </a:solidFill>
                  <a:latin typeface="Courier"/>
                  <a:cs typeface="Courier"/>
                </a:endParaRPr>
              </a:p>
            </p:txBody>
          </p:sp>
        </p:grpSp>
        <p:sp>
          <p:nvSpPr>
            <p:cNvPr id="583" name="CuadroTexto 582"/>
            <p:cNvSpPr txBox="1"/>
            <p:nvPr/>
          </p:nvSpPr>
          <p:spPr>
            <a:xfrm>
              <a:off x="8238392" y="4222834"/>
              <a:ext cx="2455405" cy="7078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dirty="0">
                  <a:solidFill>
                    <a:srgbClr val="000000"/>
                  </a:solidFill>
                  <a:cs typeface="Courier"/>
                </a:rPr>
                <a:t>Species table </a:t>
              </a:r>
              <a:r>
                <a:rPr lang="en-GB" sz="2000" dirty="0" smtClean="0">
                  <a:solidFill>
                    <a:srgbClr val="000000"/>
                  </a:solidFill>
                  <a:cs typeface="Courier"/>
                </a:rPr>
                <a:t>with </a:t>
              </a:r>
              <a:r>
                <a:rPr lang="en-GB" sz="2000" dirty="0" err="1">
                  <a:solidFill>
                    <a:srgbClr val="000000"/>
                  </a:solidFill>
                  <a:cs typeface="Courier"/>
                </a:rPr>
                <a:t>occurences</a:t>
              </a:r>
              <a:r>
                <a:rPr lang="en-GB" sz="2000" dirty="0">
                  <a:solidFill>
                    <a:srgbClr val="000000"/>
                  </a:solidFill>
                  <a:cs typeface="Courier"/>
                </a:rPr>
                <a:t>.</a:t>
              </a:r>
              <a:endParaRPr lang="en-GB" sz="1600" dirty="0">
                <a:cs typeface="Courier"/>
              </a:endParaRPr>
            </a:p>
          </p:txBody>
        </p:sp>
      </p:grpSp>
      <p:grpSp>
        <p:nvGrpSpPr>
          <p:cNvPr id="586" name="Agrupar 585"/>
          <p:cNvGrpSpPr/>
          <p:nvPr/>
        </p:nvGrpSpPr>
        <p:grpSpPr>
          <a:xfrm>
            <a:off x="5153452" y="6772098"/>
            <a:ext cx="4222862" cy="1080000"/>
            <a:chOff x="7021390" y="7633867"/>
            <a:chExt cx="4222862" cy="1152448"/>
          </a:xfrm>
        </p:grpSpPr>
        <p:cxnSp>
          <p:nvCxnSpPr>
            <p:cNvPr id="587" name="Conector recto 586"/>
            <p:cNvCxnSpPr/>
            <p:nvPr/>
          </p:nvCxnSpPr>
          <p:spPr>
            <a:xfrm flipV="1">
              <a:off x="9037614" y="7993907"/>
              <a:ext cx="0" cy="432248"/>
            </a:xfrm>
            <a:prstGeom prst="line">
              <a:avLst/>
            </a:prstGeom>
            <a:ln w="6350" cmpd="sng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88" name="Agrupar 587"/>
            <p:cNvGrpSpPr/>
            <p:nvPr/>
          </p:nvGrpSpPr>
          <p:grpSpPr>
            <a:xfrm>
              <a:off x="7021390" y="7633867"/>
              <a:ext cx="4222862" cy="1152448"/>
              <a:chOff x="7021390" y="7705715"/>
              <a:chExt cx="4222862" cy="1152448"/>
            </a:xfrm>
          </p:grpSpPr>
          <p:cxnSp>
            <p:nvCxnSpPr>
              <p:cNvPr id="589" name="Conector recto 588"/>
              <p:cNvCxnSpPr/>
              <p:nvPr/>
            </p:nvCxnSpPr>
            <p:spPr>
              <a:xfrm>
                <a:off x="9037614" y="8065915"/>
                <a:ext cx="2196423" cy="0"/>
              </a:xfrm>
              <a:prstGeom prst="line">
                <a:avLst/>
              </a:prstGeom>
              <a:ln w="6350" cmpd="sng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0" name="Conector recto 589"/>
              <p:cNvCxnSpPr/>
              <p:nvPr/>
            </p:nvCxnSpPr>
            <p:spPr>
              <a:xfrm flipH="1">
                <a:off x="11244252" y="7705715"/>
                <a:ext cx="0" cy="360000"/>
              </a:xfrm>
              <a:prstGeom prst="line">
                <a:avLst/>
              </a:prstGeom>
              <a:ln w="6350" cmpd="sng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1" name="Conector recto 590"/>
              <p:cNvCxnSpPr/>
              <p:nvPr/>
            </p:nvCxnSpPr>
            <p:spPr>
              <a:xfrm>
                <a:off x="7021390" y="8497963"/>
                <a:ext cx="4212647" cy="0"/>
              </a:xfrm>
              <a:prstGeom prst="line">
                <a:avLst/>
              </a:prstGeom>
              <a:ln w="6350" cmpd="sng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2" name="Conector recto de flecha 591"/>
              <p:cNvCxnSpPr/>
              <p:nvPr/>
            </p:nvCxnSpPr>
            <p:spPr>
              <a:xfrm flipH="1">
                <a:off x="11234037" y="8497963"/>
                <a:ext cx="0" cy="360200"/>
              </a:xfrm>
              <a:prstGeom prst="straightConnector1">
                <a:avLst/>
              </a:prstGeom>
              <a:ln w="6350" cmpd="sng">
                <a:solidFill>
                  <a:schemeClr val="bg1">
                    <a:lumMod val="65000"/>
                  </a:schemeClr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3" name="Conector recto de flecha 592"/>
              <p:cNvCxnSpPr/>
              <p:nvPr/>
            </p:nvCxnSpPr>
            <p:spPr>
              <a:xfrm flipH="1">
                <a:off x="7021390" y="8497963"/>
                <a:ext cx="0" cy="360200"/>
              </a:xfrm>
              <a:prstGeom prst="straightConnector1">
                <a:avLst/>
              </a:prstGeom>
              <a:ln w="6350" cmpd="sng">
                <a:solidFill>
                  <a:schemeClr val="bg1">
                    <a:lumMod val="65000"/>
                  </a:schemeClr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94" name="Agrupar 593"/>
          <p:cNvGrpSpPr/>
          <p:nvPr/>
        </p:nvGrpSpPr>
        <p:grpSpPr>
          <a:xfrm>
            <a:off x="3281164" y="7852218"/>
            <a:ext cx="3240000" cy="1440000"/>
            <a:chOff x="5149102" y="8858163"/>
            <a:chExt cx="3240000" cy="1440000"/>
          </a:xfrm>
        </p:grpSpPr>
        <p:sp>
          <p:nvSpPr>
            <p:cNvPr id="595" name="Conector fuera de página 594"/>
            <p:cNvSpPr/>
            <p:nvPr/>
          </p:nvSpPr>
          <p:spPr>
            <a:xfrm rot="5400000" flipH="1">
              <a:off x="6049102" y="7958163"/>
              <a:ext cx="1440000" cy="3240000"/>
            </a:xfrm>
            <a:prstGeom prst="flowChartOffpageConnector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6" name="CuadroTexto 595"/>
            <p:cNvSpPr txBox="1"/>
            <p:nvPr/>
          </p:nvSpPr>
          <p:spPr>
            <a:xfrm>
              <a:off x="5793687" y="9055986"/>
              <a:ext cx="245540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dirty="0" smtClean="0"/>
                <a:t>Show: </a:t>
              </a:r>
              <a:r>
                <a:rPr lang="en-GB" sz="2000" dirty="0" smtClean="0"/>
                <a:t>initial amount of species and </a:t>
              </a:r>
              <a:r>
                <a:rPr lang="en-GB" sz="2000" dirty="0" smtClean="0"/>
                <a:t>occurrences.</a:t>
              </a:r>
              <a:endParaRPr lang="en-GB" sz="2000" dirty="0"/>
            </a:p>
          </p:txBody>
        </p:sp>
      </p:grpSp>
      <p:grpSp>
        <p:nvGrpSpPr>
          <p:cNvPr id="597" name="Agrupar 596"/>
          <p:cNvGrpSpPr/>
          <p:nvPr/>
        </p:nvGrpSpPr>
        <p:grpSpPr>
          <a:xfrm>
            <a:off x="8433943" y="10372498"/>
            <a:ext cx="1818250" cy="1800000"/>
            <a:chOff x="7435188" y="11450291"/>
            <a:chExt cx="1818250" cy="1800000"/>
          </a:xfrm>
        </p:grpSpPr>
        <p:sp>
          <p:nvSpPr>
            <p:cNvPr id="598" name="Decisión 597"/>
            <p:cNvSpPr/>
            <p:nvPr/>
          </p:nvSpPr>
          <p:spPr>
            <a:xfrm>
              <a:off x="7453438" y="11450291"/>
              <a:ext cx="1800000" cy="1800000"/>
            </a:xfrm>
            <a:prstGeom prst="flowChartDecision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9" name="CuadroTexto 598"/>
            <p:cNvSpPr txBox="1"/>
            <p:nvPr/>
          </p:nvSpPr>
          <p:spPr>
            <a:xfrm>
              <a:off x="7435188" y="11878563"/>
              <a:ext cx="181825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smtClean="0"/>
                <a:t>Use</a:t>
              </a:r>
            </a:p>
            <a:p>
              <a:pPr algn="ctr"/>
              <a:r>
                <a:rPr lang="en-GB" sz="2000" smtClean="0"/>
                <a:t> altitudinal range.</a:t>
              </a:r>
              <a:endParaRPr lang="en-GB" sz="2000">
                <a:latin typeface="+mj-lt"/>
                <a:cs typeface="Courier"/>
              </a:endParaRPr>
            </a:p>
          </p:txBody>
        </p:sp>
      </p:grpSp>
      <p:cxnSp>
        <p:nvCxnSpPr>
          <p:cNvPr id="600" name="Conector recto de flecha 599"/>
          <p:cNvCxnSpPr/>
          <p:nvPr/>
        </p:nvCxnSpPr>
        <p:spPr>
          <a:xfrm>
            <a:off x="9328146" y="9292378"/>
            <a:ext cx="1770" cy="1080000"/>
          </a:xfrm>
          <a:prstGeom prst="straightConnector1">
            <a:avLst/>
          </a:prstGeom>
          <a:ln w="6350" cmpd="sng">
            <a:solidFill>
              <a:schemeClr val="bg1">
                <a:lumMod val="6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01" name="Agrupar 600"/>
          <p:cNvGrpSpPr/>
          <p:nvPr/>
        </p:nvGrpSpPr>
        <p:grpSpPr>
          <a:xfrm>
            <a:off x="7741123" y="13252818"/>
            <a:ext cx="3240001" cy="1440000"/>
            <a:chOff x="7957493" y="1083506"/>
            <a:chExt cx="4131461" cy="1437803"/>
          </a:xfrm>
        </p:grpSpPr>
        <p:sp>
          <p:nvSpPr>
            <p:cNvPr id="602" name="CuadroTexto 601"/>
            <p:cNvSpPr txBox="1"/>
            <p:nvPr/>
          </p:nvSpPr>
          <p:spPr>
            <a:xfrm>
              <a:off x="7957494" y="1083506"/>
              <a:ext cx="4131460" cy="13214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dirty="0" smtClean="0"/>
                <a:t>Assign altitude to coordinates from altitude grid and Cut the range. </a:t>
              </a:r>
            </a:p>
            <a:p>
              <a:pPr algn="ctr"/>
              <a:r>
                <a:rPr lang="en-GB" sz="2000" dirty="0" err="1" smtClean="0">
                  <a:solidFill>
                    <a:srgbClr val="FF0000"/>
                  </a:solidFill>
                  <a:latin typeface="+mj-lt"/>
                  <a:cs typeface="Courier"/>
                </a:rPr>
                <a:t>Assig.alt.and.Cut</a:t>
              </a:r>
              <a:endParaRPr lang="en-GB" sz="2000" dirty="0">
                <a:solidFill>
                  <a:srgbClr val="FF0000"/>
                </a:solidFill>
                <a:latin typeface="+mj-lt"/>
                <a:cs typeface="Courier"/>
              </a:endParaRPr>
            </a:p>
          </p:txBody>
        </p:sp>
        <p:sp>
          <p:nvSpPr>
            <p:cNvPr id="603" name="Rectángulo 602"/>
            <p:cNvSpPr/>
            <p:nvPr/>
          </p:nvSpPr>
          <p:spPr>
            <a:xfrm>
              <a:off x="7957493" y="1083506"/>
              <a:ext cx="4131460" cy="1437803"/>
            </a:xfrm>
            <a:prstGeom prst="rect">
              <a:avLst/>
            </a:prstGeom>
            <a:noFill/>
            <a:ln>
              <a:solidFill>
                <a:srgbClr val="7F7F7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100">
                <a:solidFill>
                  <a:srgbClr val="000000"/>
                </a:solidFill>
                <a:latin typeface="Courier"/>
                <a:cs typeface="Courier"/>
              </a:endParaRPr>
            </a:p>
          </p:txBody>
        </p:sp>
      </p:grpSp>
      <p:cxnSp>
        <p:nvCxnSpPr>
          <p:cNvPr id="604" name="Conector recto de flecha 603"/>
          <p:cNvCxnSpPr/>
          <p:nvPr/>
        </p:nvCxnSpPr>
        <p:spPr>
          <a:xfrm>
            <a:off x="9361124" y="12172698"/>
            <a:ext cx="1770" cy="1080000"/>
          </a:xfrm>
          <a:prstGeom prst="straightConnector1">
            <a:avLst/>
          </a:prstGeom>
          <a:ln w="6350" cmpd="sng">
            <a:solidFill>
              <a:schemeClr val="bg1">
                <a:lumMod val="6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05" name="Agrupar 604"/>
          <p:cNvGrpSpPr/>
          <p:nvPr/>
        </p:nvGrpSpPr>
        <p:grpSpPr>
          <a:xfrm>
            <a:off x="7786027" y="18293258"/>
            <a:ext cx="3240001" cy="1440000"/>
            <a:chOff x="7957493" y="1083506"/>
            <a:chExt cx="4131461" cy="1437803"/>
          </a:xfrm>
        </p:grpSpPr>
        <p:sp>
          <p:nvSpPr>
            <p:cNvPr id="606" name="CuadroTexto 605"/>
            <p:cNvSpPr txBox="1"/>
            <p:nvPr/>
          </p:nvSpPr>
          <p:spPr>
            <a:xfrm>
              <a:off x="7957494" y="1083506"/>
              <a:ext cx="4131460" cy="10141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smtClean="0">
                  <a:latin typeface="+mj-lt"/>
                  <a:cs typeface="Courier"/>
                </a:rPr>
                <a:t>Filter exotic species.</a:t>
              </a:r>
            </a:p>
            <a:p>
              <a:pPr algn="ctr"/>
              <a:endParaRPr lang="en-GB" sz="2000" smtClean="0">
                <a:latin typeface="+mj-lt"/>
                <a:cs typeface="Courier"/>
              </a:endParaRPr>
            </a:p>
            <a:p>
              <a:pPr algn="ctr"/>
              <a:r>
                <a:rPr lang="en-GB" sz="2000" smtClean="0">
                  <a:solidFill>
                    <a:srgbClr val="FF0000"/>
                  </a:solidFill>
                  <a:latin typeface="+mj-lt"/>
                  <a:cs typeface="Courier"/>
                </a:rPr>
                <a:t>SIGNI.foreign.sp</a:t>
              </a:r>
            </a:p>
          </p:txBody>
        </p:sp>
        <p:sp>
          <p:nvSpPr>
            <p:cNvPr id="607" name="Rectángulo 606"/>
            <p:cNvSpPr/>
            <p:nvPr/>
          </p:nvSpPr>
          <p:spPr>
            <a:xfrm>
              <a:off x="7957493" y="1083506"/>
              <a:ext cx="4131460" cy="1437803"/>
            </a:xfrm>
            <a:prstGeom prst="rect">
              <a:avLst/>
            </a:prstGeom>
            <a:noFill/>
            <a:ln>
              <a:solidFill>
                <a:srgbClr val="7F7F7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100">
                <a:solidFill>
                  <a:srgbClr val="000000"/>
                </a:solidFill>
                <a:latin typeface="Courier"/>
                <a:cs typeface="Courier"/>
              </a:endParaRPr>
            </a:p>
          </p:txBody>
        </p:sp>
      </p:grpSp>
      <p:grpSp>
        <p:nvGrpSpPr>
          <p:cNvPr id="608" name="Agrupar 607"/>
          <p:cNvGrpSpPr/>
          <p:nvPr/>
        </p:nvGrpSpPr>
        <p:grpSpPr>
          <a:xfrm>
            <a:off x="4325460" y="15772978"/>
            <a:ext cx="3240000" cy="1440000"/>
            <a:chOff x="3518721" y="467178"/>
            <a:chExt cx="3240000" cy="1440000"/>
          </a:xfrm>
        </p:grpSpPr>
        <p:sp>
          <p:nvSpPr>
            <p:cNvPr id="609" name="Documento 608"/>
            <p:cNvSpPr/>
            <p:nvPr/>
          </p:nvSpPr>
          <p:spPr>
            <a:xfrm>
              <a:off x="3518721" y="467178"/>
              <a:ext cx="3240000" cy="1440000"/>
            </a:xfrm>
            <a:prstGeom prst="flowChartDocument">
              <a:avLst/>
            </a:prstGeom>
            <a:noFill/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>
                <a:solidFill>
                  <a:schemeClr val="tx1"/>
                </a:solidFill>
                <a:latin typeface="Courier"/>
                <a:cs typeface="Courier"/>
              </a:endParaRPr>
            </a:p>
          </p:txBody>
        </p:sp>
        <p:sp>
          <p:nvSpPr>
            <p:cNvPr id="610" name="CuadroTexto 609"/>
            <p:cNvSpPr txBox="1"/>
            <p:nvPr/>
          </p:nvSpPr>
          <p:spPr>
            <a:xfrm>
              <a:off x="3518722" y="755330"/>
              <a:ext cx="323999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>
                  <a:solidFill>
                    <a:srgbClr val="000000"/>
                  </a:solidFill>
                  <a:cs typeface="Courier"/>
                </a:rPr>
                <a:t>Species </a:t>
              </a:r>
              <a:r>
                <a:rPr lang="en-GB" sz="2000" smtClean="0">
                  <a:solidFill>
                    <a:srgbClr val="000000"/>
                  </a:solidFill>
                  <a:cs typeface="Courier"/>
                </a:rPr>
                <a:t>outside </a:t>
              </a:r>
              <a:r>
                <a:rPr lang="en-GB" sz="2000">
                  <a:solidFill>
                    <a:srgbClr val="000000"/>
                  </a:solidFill>
                  <a:cs typeface="Courier"/>
                </a:rPr>
                <a:t>of altitude </a:t>
              </a:r>
              <a:r>
                <a:rPr lang="en-GB" sz="2000" smtClean="0">
                  <a:solidFill>
                    <a:srgbClr val="000000"/>
                  </a:solidFill>
                  <a:cs typeface="Courier"/>
                </a:rPr>
                <a:t>range.</a:t>
              </a:r>
              <a:endParaRPr lang="en-GB" sz="2000">
                <a:solidFill>
                  <a:srgbClr val="000000"/>
                </a:solidFill>
                <a:cs typeface="Courier"/>
              </a:endParaRPr>
            </a:p>
          </p:txBody>
        </p:sp>
      </p:grpSp>
      <p:cxnSp>
        <p:nvCxnSpPr>
          <p:cNvPr id="611" name="Conector recto de flecha 610"/>
          <p:cNvCxnSpPr/>
          <p:nvPr/>
        </p:nvCxnSpPr>
        <p:spPr>
          <a:xfrm>
            <a:off x="9404258" y="17213258"/>
            <a:ext cx="1770" cy="1080000"/>
          </a:xfrm>
          <a:prstGeom prst="straightConnector1">
            <a:avLst/>
          </a:prstGeom>
          <a:ln w="6350" cmpd="sng">
            <a:solidFill>
              <a:schemeClr val="bg1">
                <a:lumMod val="6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12" name="Agrupar 611"/>
          <p:cNvGrpSpPr/>
          <p:nvPr/>
        </p:nvGrpSpPr>
        <p:grpSpPr>
          <a:xfrm>
            <a:off x="5153452" y="14692978"/>
            <a:ext cx="4248000" cy="1080000"/>
            <a:chOff x="7021390" y="7633867"/>
            <a:chExt cx="4222862" cy="1152448"/>
          </a:xfrm>
        </p:grpSpPr>
        <p:cxnSp>
          <p:nvCxnSpPr>
            <p:cNvPr id="613" name="Conector recto 612"/>
            <p:cNvCxnSpPr/>
            <p:nvPr/>
          </p:nvCxnSpPr>
          <p:spPr>
            <a:xfrm flipV="1">
              <a:off x="9037614" y="7993907"/>
              <a:ext cx="0" cy="432248"/>
            </a:xfrm>
            <a:prstGeom prst="line">
              <a:avLst/>
            </a:prstGeom>
            <a:ln w="6350" cmpd="sng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14" name="Agrupar 613"/>
            <p:cNvGrpSpPr/>
            <p:nvPr/>
          </p:nvGrpSpPr>
          <p:grpSpPr>
            <a:xfrm>
              <a:off x="7021390" y="7633867"/>
              <a:ext cx="4222862" cy="1152448"/>
              <a:chOff x="7021390" y="7705715"/>
              <a:chExt cx="4222862" cy="1152448"/>
            </a:xfrm>
          </p:grpSpPr>
          <p:cxnSp>
            <p:nvCxnSpPr>
              <p:cNvPr id="615" name="Conector recto 614"/>
              <p:cNvCxnSpPr/>
              <p:nvPr/>
            </p:nvCxnSpPr>
            <p:spPr>
              <a:xfrm>
                <a:off x="9037614" y="8065915"/>
                <a:ext cx="2196423" cy="0"/>
              </a:xfrm>
              <a:prstGeom prst="line">
                <a:avLst/>
              </a:prstGeom>
              <a:ln w="6350" cmpd="sng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6" name="Conector recto 615"/>
              <p:cNvCxnSpPr/>
              <p:nvPr/>
            </p:nvCxnSpPr>
            <p:spPr>
              <a:xfrm flipH="1">
                <a:off x="11244252" y="7705715"/>
                <a:ext cx="0" cy="360000"/>
              </a:xfrm>
              <a:prstGeom prst="line">
                <a:avLst/>
              </a:prstGeom>
              <a:ln w="6350" cmpd="sng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7" name="Conector recto 616"/>
              <p:cNvCxnSpPr/>
              <p:nvPr/>
            </p:nvCxnSpPr>
            <p:spPr>
              <a:xfrm>
                <a:off x="7021390" y="8497963"/>
                <a:ext cx="4212647" cy="0"/>
              </a:xfrm>
              <a:prstGeom prst="line">
                <a:avLst/>
              </a:prstGeom>
              <a:ln w="6350" cmpd="sng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8" name="Conector recto de flecha 617"/>
              <p:cNvCxnSpPr/>
              <p:nvPr/>
            </p:nvCxnSpPr>
            <p:spPr>
              <a:xfrm flipH="1">
                <a:off x="11234037" y="8497963"/>
                <a:ext cx="0" cy="360200"/>
              </a:xfrm>
              <a:prstGeom prst="straightConnector1">
                <a:avLst/>
              </a:prstGeom>
              <a:ln w="6350" cmpd="sng">
                <a:solidFill>
                  <a:schemeClr val="bg1">
                    <a:lumMod val="65000"/>
                  </a:schemeClr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9" name="Conector recto de flecha 618"/>
              <p:cNvCxnSpPr/>
              <p:nvPr/>
            </p:nvCxnSpPr>
            <p:spPr>
              <a:xfrm flipH="1">
                <a:off x="7021390" y="8497963"/>
                <a:ext cx="0" cy="360200"/>
              </a:xfrm>
              <a:prstGeom prst="straightConnector1">
                <a:avLst/>
              </a:prstGeom>
              <a:ln w="6350" cmpd="sng">
                <a:solidFill>
                  <a:schemeClr val="bg1">
                    <a:lumMod val="65000"/>
                  </a:schemeClr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20" name="Agrupar 619"/>
          <p:cNvGrpSpPr/>
          <p:nvPr/>
        </p:nvGrpSpPr>
        <p:grpSpPr>
          <a:xfrm>
            <a:off x="7756314" y="15772978"/>
            <a:ext cx="3240000" cy="1440000"/>
            <a:chOff x="7813478" y="3923522"/>
            <a:chExt cx="3240000" cy="1440000"/>
          </a:xfrm>
        </p:grpSpPr>
        <p:grpSp>
          <p:nvGrpSpPr>
            <p:cNvPr id="621" name="Agrupar 620"/>
            <p:cNvGrpSpPr/>
            <p:nvPr/>
          </p:nvGrpSpPr>
          <p:grpSpPr>
            <a:xfrm>
              <a:off x="7813478" y="3923522"/>
              <a:ext cx="3240000" cy="1440000"/>
              <a:chOff x="7381430" y="3923522"/>
              <a:chExt cx="4542190" cy="1802401"/>
            </a:xfrm>
          </p:grpSpPr>
          <p:sp>
            <p:nvSpPr>
              <p:cNvPr id="623" name="Documento 622"/>
              <p:cNvSpPr/>
              <p:nvPr/>
            </p:nvSpPr>
            <p:spPr>
              <a:xfrm>
                <a:off x="7977121" y="4105474"/>
                <a:ext cx="3442258" cy="1512168"/>
              </a:xfrm>
              <a:prstGeom prst="flowChartDocument">
                <a:avLst/>
              </a:prstGeom>
              <a:noFill/>
              <a:ln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>
                  <a:solidFill>
                    <a:schemeClr val="tx1"/>
                  </a:solidFill>
                  <a:latin typeface="Courier"/>
                  <a:cs typeface="Courier"/>
                </a:endParaRPr>
              </a:p>
            </p:txBody>
          </p:sp>
          <p:sp>
            <p:nvSpPr>
              <p:cNvPr id="624" name="Paralelogramo 623"/>
              <p:cNvSpPr/>
              <p:nvPr/>
            </p:nvSpPr>
            <p:spPr>
              <a:xfrm>
                <a:off x="7381430" y="3923522"/>
                <a:ext cx="4542190" cy="1802401"/>
              </a:xfrm>
              <a:prstGeom prst="parallelogram">
                <a:avLst>
                  <a:gd name="adj" fmla="val 29606"/>
                </a:avLst>
              </a:prstGeom>
              <a:noFill/>
              <a:ln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GB" sz="2000">
                  <a:solidFill>
                    <a:schemeClr val="tx1"/>
                  </a:solidFill>
                  <a:latin typeface="Courier"/>
                  <a:cs typeface="Courier"/>
                </a:endParaRPr>
              </a:p>
            </p:txBody>
          </p:sp>
        </p:grpSp>
        <p:sp>
          <p:nvSpPr>
            <p:cNvPr id="622" name="CuadroTexto 621"/>
            <p:cNvSpPr txBox="1"/>
            <p:nvPr/>
          </p:nvSpPr>
          <p:spPr>
            <a:xfrm>
              <a:off x="8234952" y="4223868"/>
              <a:ext cx="245540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smtClean="0">
                  <a:solidFill>
                    <a:srgbClr val="000000"/>
                  </a:solidFill>
                  <a:cs typeface="Courier"/>
                </a:rPr>
                <a:t>Species inside of altitude range.</a:t>
              </a:r>
            </a:p>
          </p:txBody>
        </p:sp>
      </p:grpSp>
      <p:grpSp>
        <p:nvGrpSpPr>
          <p:cNvPr id="625" name="Agrupar 624"/>
          <p:cNvGrpSpPr/>
          <p:nvPr/>
        </p:nvGrpSpPr>
        <p:grpSpPr>
          <a:xfrm>
            <a:off x="4463866" y="19733540"/>
            <a:ext cx="4237724" cy="1048028"/>
            <a:chOff x="7021390" y="7667984"/>
            <a:chExt cx="4212647" cy="1118331"/>
          </a:xfrm>
        </p:grpSpPr>
        <p:cxnSp>
          <p:nvCxnSpPr>
            <p:cNvPr id="626" name="Conector recto 625"/>
            <p:cNvCxnSpPr/>
            <p:nvPr/>
          </p:nvCxnSpPr>
          <p:spPr>
            <a:xfrm flipV="1">
              <a:off x="9037614" y="7993907"/>
              <a:ext cx="0" cy="432248"/>
            </a:xfrm>
            <a:prstGeom prst="line">
              <a:avLst/>
            </a:prstGeom>
            <a:ln w="6350" cmpd="sng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27" name="Agrupar 626"/>
            <p:cNvGrpSpPr/>
            <p:nvPr/>
          </p:nvGrpSpPr>
          <p:grpSpPr>
            <a:xfrm>
              <a:off x="7021390" y="7667984"/>
              <a:ext cx="4212647" cy="1118331"/>
              <a:chOff x="7021390" y="7739832"/>
              <a:chExt cx="4212647" cy="1118331"/>
            </a:xfrm>
          </p:grpSpPr>
          <p:cxnSp>
            <p:nvCxnSpPr>
              <p:cNvPr id="628" name="Conector recto 627"/>
              <p:cNvCxnSpPr/>
              <p:nvPr/>
            </p:nvCxnSpPr>
            <p:spPr>
              <a:xfrm>
                <a:off x="9037614" y="8065915"/>
                <a:ext cx="2196423" cy="0"/>
              </a:xfrm>
              <a:prstGeom prst="line">
                <a:avLst/>
              </a:prstGeom>
              <a:ln w="6350" cmpd="sng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9" name="Conector recto 628"/>
              <p:cNvCxnSpPr/>
              <p:nvPr/>
            </p:nvCxnSpPr>
            <p:spPr>
              <a:xfrm>
                <a:off x="11234037" y="7739832"/>
                <a:ext cx="0" cy="325883"/>
              </a:xfrm>
              <a:prstGeom prst="line">
                <a:avLst/>
              </a:prstGeom>
              <a:ln w="6350" cmpd="sng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0" name="Conector recto 629"/>
              <p:cNvCxnSpPr/>
              <p:nvPr/>
            </p:nvCxnSpPr>
            <p:spPr>
              <a:xfrm>
                <a:off x="7021390" y="8497963"/>
                <a:ext cx="4212647" cy="0"/>
              </a:xfrm>
              <a:prstGeom prst="line">
                <a:avLst/>
              </a:prstGeom>
              <a:ln w="6350" cmpd="sng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1" name="Conector recto de flecha 630"/>
              <p:cNvCxnSpPr/>
              <p:nvPr/>
            </p:nvCxnSpPr>
            <p:spPr>
              <a:xfrm flipH="1">
                <a:off x="11234037" y="8497963"/>
                <a:ext cx="0" cy="360200"/>
              </a:xfrm>
              <a:prstGeom prst="straightConnector1">
                <a:avLst/>
              </a:prstGeom>
              <a:ln w="6350" cmpd="sng">
                <a:solidFill>
                  <a:schemeClr val="bg1">
                    <a:lumMod val="65000"/>
                  </a:schemeClr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2" name="Conector recto de flecha 631"/>
              <p:cNvCxnSpPr/>
              <p:nvPr/>
            </p:nvCxnSpPr>
            <p:spPr>
              <a:xfrm flipH="1">
                <a:off x="7021390" y="8497963"/>
                <a:ext cx="0" cy="360200"/>
              </a:xfrm>
              <a:prstGeom prst="straightConnector1">
                <a:avLst/>
              </a:prstGeom>
              <a:ln w="6350" cmpd="sng">
                <a:solidFill>
                  <a:schemeClr val="bg1">
                    <a:lumMod val="65000"/>
                  </a:schemeClr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33" name="Agrupar 632"/>
          <p:cNvGrpSpPr/>
          <p:nvPr/>
        </p:nvGrpSpPr>
        <p:grpSpPr>
          <a:xfrm>
            <a:off x="7746100" y="20826335"/>
            <a:ext cx="3240000" cy="1440000"/>
            <a:chOff x="7813478" y="3923522"/>
            <a:chExt cx="3240000" cy="1440000"/>
          </a:xfrm>
        </p:grpSpPr>
        <p:grpSp>
          <p:nvGrpSpPr>
            <p:cNvPr id="634" name="Agrupar 633"/>
            <p:cNvGrpSpPr/>
            <p:nvPr/>
          </p:nvGrpSpPr>
          <p:grpSpPr>
            <a:xfrm>
              <a:off x="7813478" y="3923522"/>
              <a:ext cx="3240000" cy="1440000"/>
              <a:chOff x="7381430" y="3923522"/>
              <a:chExt cx="4542190" cy="1802401"/>
            </a:xfrm>
          </p:grpSpPr>
          <p:sp>
            <p:nvSpPr>
              <p:cNvPr id="636" name="Documento 635"/>
              <p:cNvSpPr/>
              <p:nvPr/>
            </p:nvSpPr>
            <p:spPr>
              <a:xfrm>
                <a:off x="7977121" y="4105474"/>
                <a:ext cx="3442258" cy="1512168"/>
              </a:xfrm>
              <a:prstGeom prst="flowChartDocument">
                <a:avLst/>
              </a:prstGeom>
              <a:noFill/>
              <a:ln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>
                  <a:solidFill>
                    <a:schemeClr val="tx1"/>
                  </a:solidFill>
                  <a:latin typeface="Courier"/>
                  <a:cs typeface="Courier"/>
                </a:endParaRPr>
              </a:p>
            </p:txBody>
          </p:sp>
          <p:sp>
            <p:nvSpPr>
              <p:cNvPr id="637" name="Paralelogramo 636"/>
              <p:cNvSpPr/>
              <p:nvPr/>
            </p:nvSpPr>
            <p:spPr>
              <a:xfrm>
                <a:off x="7381430" y="3923522"/>
                <a:ext cx="4542190" cy="1802401"/>
              </a:xfrm>
              <a:prstGeom prst="parallelogram">
                <a:avLst>
                  <a:gd name="adj" fmla="val 29606"/>
                </a:avLst>
              </a:prstGeom>
              <a:noFill/>
              <a:ln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GB" sz="2000">
                  <a:solidFill>
                    <a:schemeClr val="tx1"/>
                  </a:solidFill>
                  <a:latin typeface="Courier"/>
                  <a:cs typeface="Courier"/>
                </a:endParaRPr>
              </a:p>
            </p:txBody>
          </p:sp>
        </p:grpSp>
        <p:sp>
          <p:nvSpPr>
            <p:cNvPr id="635" name="CuadroTexto 634"/>
            <p:cNvSpPr txBox="1"/>
            <p:nvPr/>
          </p:nvSpPr>
          <p:spPr>
            <a:xfrm>
              <a:off x="8234952" y="4223868"/>
              <a:ext cx="245540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smtClean="0"/>
                <a:t>List of species in polygon. </a:t>
              </a:r>
              <a:endParaRPr lang="en-GB" sz="2000"/>
            </a:p>
          </p:txBody>
        </p:sp>
      </p:grpSp>
      <p:grpSp>
        <p:nvGrpSpPr>
          <p:cNvPr id="638" name="Agrupar 637"/>
          <p:cNvGrpSpPr/>
          <p:nvPr/>
        </p:nvGrpSpPr>
        <p:grpSpPr>
          <a:xfrm>
            <a:off x="3543371" y="20813658"/>
            <a:ext cx="3240000" cy="1440000"/>
            <a:chOff x="4619301" y="21675427"/>
            <a:chExt cx="3240000" cy="1440000"/>
          </a:xfrm>
        </p:grpSpPr>
        <p:sp>
          <p:nvSpPr>
            <p:cNvPr id="639" name="Multidocumento 638"/>
            <p:cNvSpPr/>
            <p:nvPr/>
          </p:nvSpPr>
          <p:spPr>
            <a:xfrm>
              <a:off x="4619301" y="21675427"/>
              <a:ext cx="3240000" cy="1440000"/>
            </a:xfrm>
            <a:prstGeom prst="flowChartMultidocument">
              <a:avLst/>
            </a:prstGeom>
            <a:noFill/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40" name="CuadroTexto 639"/>
            <p:cNvSpPr txBox="1"/>
            <p:nvPr/>
          </p:nvSpPr>
          <p:spPr>
            <a:xfrm>
              <a:off x="4720422" y="21915848"/>
              <a:ext cx="245540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ctr">
                <a:buFont typeface="Wingdings" charset="0"/>
                <a:buChar char="Ø"/>
              </a:pPr>
              <a:r>
                <a:rPr lang="en-GB" sz="2000" dirty="0" smtClean="0">
                  <a:solidFill>
                    <a:srgbClr val="000000"/>
                  </a:solidFill>
                  <a:cs typeface="Courier"/>
                </a:rPr>
                <a:t>Exotic species list.</a:t>
              </a:r>
            </a:p>
            <a:p>
              <a:pPr marL="342900" indent="-342900" algn="ctr">
                <a:buFont typeface="Wingdings" charset="0"/>
                <a:buChar char="Ø"/>
              </a:pPr>
              <a:r>
                <a:rPr lang="en-GB" sz="2000" dirty="0" smtClean="0">
                  <a:solidFill>
                    <a:srgbClr val="000000"/>
                  </a:solidFill>
                  <a:cs typeface="Courier"/>
                </a:rPr>
                <a:t>Non-exotic species list.</a:t>
              </a:r>
            </a:p>
          </p:txBody>
        </p:sp>
      </p:grpSp>
      <p:grpSp>
        <p:nvGrpSpPr>
          <p:cNvPr id="641" name="Agrupar 640"/>
          <p:cNvGrpSpPr/>
          <p:nvPr/>
        </p:nvGrpSpPr>
        <p:grpSpPr>
          <a:xfrm>
            <a:off x="11850116" y="23362726"/>
            <a:ext cx="3240000" cy="1440000"/>
            <a:chOff x="4285086" y="929356"/>
            <a:chExt cx="3378690" cy="2058402"/>
          </a:xfrm>
        </p:grpSpPr>
        <p:sp>
          <p:nvSpPr>
            <p:cNvPr id="642" name="Paralelogramo 641"/>
            <p:cNvSpPr/>
            <p:nvPr/>
          </p:nvSpPr>
          <p:spPr>
            <a:xfrm>
              <a:off x="4285086" y="929356"/>
              <a:ext cx="3378690" cy="2058402"/>
            </a:xfrm>
            <a:prstGeom prst="parallelogram">
              <a:avLst/>
            </a:prstGeom>
            <a:noFill/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en-GB" sz="2000">
                <a:solidFill>
                  <a:schemeClr val="tx1"/>
                </a:solidFill>
                <a:latin typeface="Courier"/>
                <a:cs typeface="Courier"/>
              </a:endParaRPr>
            </a:p>
          </p:txBody>
        </p:sp>
        <p:sp>
          <p:nvSpPr>
            <p:cNvPr id="643" name="CuadroTexto 642"/>
            <p:cNvSpPr txBox="1"/>
            <p:nvPr/>
          </p:nvSpPr>
          <p:spPr>
            <a:xfrm>
              <a:off x="4960899" y="1307962"/>
              <a:ext cx="2149579" cy="1011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dirty="0" smtClean="0">
                  <a:latin typeface="+mj-lt"/>
                  <a:cs typeface="Courier"/>
                </a:rPr>
                <a:t>Range wide spread species.</a:t>
              </a:r>
              <a:endParaRPr lang="en-GB" sz="2000" dirty="0">
                <a:latin typeface="+mj-lt"/>
                <a:cs typeface="Courier"/>
              </a:endParaRPr>
            </a:p>
          </p:txBody>
        </p:sp>
      </p:grpSp>
      <p:grpSp>
        <p:nvGrpSpPr>
          <p:cNvPr id="644" name="Agrupar 643"/>
          <p:cNvGrpSpPr/>
          <p:nvPr/>
        </p:nvGrpSpPr>
        <p:grpSpPr>
          <a:xfrm>
            <a:off x="11850116" y="20799977"/>
            <a:ext cx="3240000" cy="1440000"/>
            <a:chOff x="8847106" y="24195707"/>
            <a:chExt cx="3240000" cy="1440000"/>
          </a:xfrm>
        </p:grpSpPr>
        <p:sp>
          <p:nvSpPr>
            <p:cNvPr id="645" name="Proceso predefinido 644"/>
            <p:cNvSpPr/>
            <p:nvPr/>
          </p:nvSpPr>
          <p:spPr>
            <a:xfrm>
              <a:off x="8847106" y="24195707"/>
              <a:ext cx="3240000" cy="1440000"/>
            </a:xfrm>
            <a:prstGeom prst="flowChartPredefinedProcess">
              <a:avLst/>
            </a:prstGeom>
            <a:noFill/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46" name="CuadroTexto 645"/>
            <p:cNvSpPr txBox="1"/>
            <p:nvPr/>
          </p:nvSpPr>
          <p:spPr>
            <a:xfrm>
              <a:off x="9257157" y="24299653"/>
              <a:ext cx="2455405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smtClean="0">
                  <a:latin typeface="+mj-lt"/>
                  <a:cs typeface="Courier"/>
                </a:rPr>
                <a:t>Download of species from API GBIF.</a:t>
              </a:r>
            </a:p>
            <a:p>
              <a:pPr algn="ctr"/>
              <a:endParaRPr lang="en-GB" sz="2000" smtClean="0">
                <a:latin typeface="+mj-lt"/>
                <a:cs typeface="Courier"/>
              </a:endParaRPr>
            </a:p>
            <a:p>
              <a:pPr algn="ctr"/>
              <a:r>
                <a:rPr lang="en-GB" sz="2000" smtClean="0">
                  <a:solidFill>
                    <a:srgbClr val="FF0000"/>
                  </a:solidFill>
                  <a:latin typeface="+mj-lt"/>
                  <a:cs typeface="Courier"/>
                </a:rPr>
                <a:t>GBIF.sp.in</a:t>
              </a:r>
            </a:p>
          </p:txBody>
        </p:sp>
      </p:grpSp>
      <p:grpSp>
        <p:nvGrpSpPr>
          <p:cNvPr id="647" name="Agrupar 646"/>
          <p:cNvGrpSpPr/>
          <p:nvPr/>
        </p:nvGrpSpPr>
        <p:grpSpPr>
          <a:xfrm>
            <a:off x="3338261" y="11270352"/>
            <a:ext cx="5152779" cy="7743106"/>
            <a:chOff x="4357094" y="12085774"/>
            <a:chExt cx="5152779" cy="7743106"/>
          </a:xfrm>
        </p:grpSpPr>
        <p:cxnSp>
          <p:nvCxnSpPr>
            <p:cNvPr id="648" name="Conector recto 647"/>
            <p:cNvCxnSpPr/>
            <p:nvPr/>
          </p:nvCxnSpPr>
          <p:spPr>
            <a:xfrm flipH="1">
              <a:off x="4357094" y="12098363"/>
              <a:ext cx="5152779" cy="0"/>
            </a:xfrm>
            <a:prstGeom prst="line">
              <a:avLst/>
            </a:prstGeom>
            <a:ln w="6350" cmpd="sng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9" name="Conector recto 648"/>
            <p:cNvCxnSpPr/>
            <p:nvPr/>
          </p:nvCxnSpPr>
          <p:spPr>
            <a:xfrm flipV="1">
              <a:off x="4372005" y="12085774"/>
              <a:ext cx="0" cy="7743106"/>
            </a:xfrm>
            <a:prstGeom prst="line">
              <a:avLst/>
            </a:prstGeom>
            <a:ln w="6350" cmpd="sng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0" name="Conector recto de flecha 649"/>
            <p:cNvCxnSpPr/>
            <p:nvPr/>
          </p:nvCxnSpPr>
          <p:spPr>
            <a:xfrm>
              <a:off x="4357094" y="19827766"/>
              <a:ext cx="4387893" cy="0"/>
            </a:xfrm>
            <a:prstGeom prst="straightConnector1">
              <a:avLst/>
            </a:prstGeom>
            <a:ln w="6350" cmpd="sng">
              <a:solidFill>
                <a:schemeClr val="bg1">
                  <a:lumMod val="65000"/>
                </a:schemeClr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51" name="CuadroTexto 650"/>
          <p:cNvSpPr txBox="1"/>
          <p:nvPr/>
        </p:nvSpPr>
        <p:spPr>
          <a:xfrm>
            <a:off x="7302556" y="10876554"/>
            <a:ext cx="5871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NO</a:t>
            </a:r>
            <a:endParaRPr lang="en-GB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653" name="Conector recto de flecha 652"/>
          <p:cNvCxnSpPr/>
          <p:nvPr/>
        </p:nvCxnSpPr>
        <p:spPr>
          <a:xfrm>
            <a:off x="19626620" y="21252565"/>
            <a:ext cx="2877904" cy="0"/>
          </a:xfrm>
          <a:prstGeom prst="straightConnector1">
            <a:avLst/>
          </a:prstGeom>
          <a:ln w="3175" cmpd="sng">
            <a:solidFill>
              <a:schemeClr val="bg2">
                <a:lumMod val="50000"/>
              </a:schemeClr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4" name="Conector recto de flecha 653"/>
          <p:cNvCxnSpPr/>
          <p:nvPr/>
        </p:nvCxnSpPr>
        <p:spPr>
          <a:xfrm flipV="1">
            <a:off x="17610756" y="19719202"/>
            <a:ext cx="0" cy="1063233"/>
          </a:xfrm>
          <a:prstGeom prst="straightConnector1">
            <a:avLst/>
          </a:prstGeom>
          <a:ln w="6350" cmpd="sng">
            <a:solidFill>
              <a:schemeClr val="bg1">
                <a:lumMod val="6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55" name="Agrupar 654"/>
          <p:cNvGrpSpPr/>
          <p:nvPr/>
        </p:nvGrpSpPr>
        <p:grpSpPr>
          <a:xfrm>
            <a:off x="16701631" y="17933538"/>
            <a:ext cx="1818250" cy="1800000"/>
            <a:chOff x="7453438" y="11450291"/>
            <a:chExt cx="1818250" cy="1800000"/>
          </a:xfrm>
        </p:grpSpPr>
        <p:sp>
          <p:nvSpPr>
            <p:cNvPr id="656" name="Decisión 655"/>
            <p:cNvSpPr/>
            <p:nvPr/>
          </p:nvSpPr>
          <p:spPr>
            <a:xfrm>
              <a:off x="7453438" y="11450291"/>
              <a:ext cx="1800000" cy="1800000"/>
            </a:xfrm>
            <a:prstGeom prst="flowChartDecision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00"/>
            </a:p>
          </p:txBody>
        </p:sp>
        <p:sp>
          <p:nvSpPr>
            <p:cNvPr id="657" name="CuadroTexto 656"/>
            <p:cNvSpPr txBox="1"/>
            <p:nvPr/>
          </p:nvSpPr>
          <p:spPr>
            <a:xfrm>
              <a:off x="7453438" y="11881225"/>
              <a:ext cx="181825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800" dirty="0" smtClean="0"/>
                <a:t>Species with </a:t>
              </a:r>
              <a:r>
                <a:rPr lang="en-GB" sz="1800" dirty="0" err="1" smtClean="0"/>
                <a:t>georefereced</a:t>
              </a:r>
              <a:r>
                <a:rPr lang="en-GB" sz="1800" dirty="0" smtClean="0"/>
                <a:t> </a:t>
              </a:r>
              <a:r>
                <a:rPr lang="en-GB" sz="1800" dirty="0" smtClean="0"/>
                <a:t>occurrences.</a:t>
              </a:r>
              <a:endParaRPr lang="en-GB" sz="1800" dirty="0">
                <a:latin typeface="+mj-lt"/>
                <a:cs typeface="Courier"/>
              </a:endParaRPr>
            </a:p>
          </p:txBody>
        </p:sp>
      </p:grpSp>
      <p:grpSp>
        <p:nvGrpSpPr>
          <p:cNvPr id="658" name="Agrupar 657"/>
          <p:cNvGrpSpPr/>
          <p:nvPr/>
        </p:nvGrpSpPr>
        <p:grpSpPr>
          <a:xfrm>
            <a:off x="12275031" y="666091"/>
            <a:ext cx="3240001" cy="1440000"/>
            <a:chOff x="7957493" y="1083506"/>
            <a:chExt cx="4131461" cy="1437803"/>
          </a:xfrm>
        </p:grpSpPr>
        <p:sp>
          <p:nvSpPr>
            <p:cNvPr id="659" name="CuadroTexto 658"/>
            <p:cNvSpPr txBox="1"/>
            <p:nvPr/>
          </p:nvSpPr>
          <p:spPr>
            <a:xfrm>
              <a:off x="7957494" y="1083506"/>
              <a:ext cx="4131460" cy="13367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dirty="0" smtClean="0">
                  <a:latin typeface="+mj-lt"/>
                  <a:cs typeface="Courier"/>
                </a:rPr>
                <a:t>Define outer coordinates  to know the limits of grid.</a:t>
              </a:r>
            </a:p>
            <a:p>
              <a:pPr algn="ctr"/>
              <a:r>
                <a:rPr lang="en-GB" sz="2000" dirty="0" err="1" smtClean="0">
                  <a:solidFill>
                    <a:srgbClr val="FF0000"/>
                  </a:solidFill>
                  <a:latin typeface="+mj-lt"/>
                  <a:cs typeface="Courier"/>
                </a:rPr>
                <a:t>Top.coord.to.grid</a:t>
              </a:r>
              <a:endParaRPr lang="en-GB" sz="2200" dirty="0" smtClean="0">
                <a:solidFill>
                  <a:srgbClr val="FF0000"/>
                </a:solidFill>
                <a:latin typeface="+mj-lt"/>
                <a:cs typeface="Courier"/>
              </a:endParaRPr>
            </a:p>
            <a:p>
              <a:endParaRPr lang="en-GB" sz="2100" dirty="0">
                <a:latin typeface="Courier"/>
                <a:cs typeface="Courier"/>
              </a:endParaRPr>
            </a:p>
          </p:txBody>
        </p:sp>
        <p:sp>
          <p:nvSpPr>
            <p:cNvPr id="660" name="Rectángulo 659"/>
            <p:cNvSpPr/>
            <p:nvPr/>
          </p:nvSpPr>
          <p:spPr>
            <a:xfrm>
              <a:off x="7957493" y="1083506"/>
              <a:ext cx="4131460" cy="1437803"/>
            </a:xfrm>
            <a:prstGeom prst="rect">
              <a:avLst/>
            </a:prstGeom>
            <a:noFill/>
            <a:ln>
              <a:solidFill>
                <a:srgbClr val="7F7F7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100">
                <a:solidFill>
                  <a:srgbClr val="000000"/>
                </a:solidFill>
                <a:latin typeface="Courier"/>
                <a:cs typeface="Courier"/>
              </a:endParaRPr>
            </a:p>
          </p:txBody>
        </p:sp>
      </p:grpSp>
      <p:sp>
        <p:nvSpPr>
          <p:cNvPr id="661" name="CuadroTexto 660"/>
          <p:cNvSpPr txBox="1"/>
          <p:nvPr/>
        </p:nvSpPr>
        <p:spPr>
          <a:xfrm>
            <a:off x="10609933" y="10800770"/>
            <a:ext cx="6263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YES</a:t>
            </a:r>
            <a:endParaRPr lang="en-GB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662" name="Agrupar 661"/>
          <p:cNvGrpSpPr/>
          <p:nvPr/>
        </p:nvGrpSpPr>
        <p:grpSpPr>
          <a:xfrm>
            <a:off x="12275030" y="2605213"/>
            <a:ext cx="3240001" cy="1440000"/>
            <a:chOff x="7957493" y="1083506"/>
            <a:chExt cx="4131461" cy="1437803"/>
          </a:xfrm>
        </p:grpSpPr>
        <p:sp>
          <p:nvSpPr>
            <p:cNvPr id="663" name="CuadroTexto 662"/>
            <p:cNvSpPr txBox="1"/>
            <p:nvPr/>
          </p:nvSpPr>
          <p:spPr>
            <a:xfrm>
              <a:off x="7957494" y="1083506"/>
              <a:ext cx="4131460" cy="13214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dirty="0" smtClean="0"/>
                <a:t>Random sample data to test altitude. </a:t>
              </a:r>
            </a:p>
            <a:p>
              <a:pPr algn="ctr"/>
              <a:endParaRPr lang="en-GB" sz="2000" dirty="0" smtClean="0">
                <a:solidFill>
                  <a:srgbClr val="FF0000"/>
                </a:solidFill>
                <a:latin typeface="+mj-lt"/>
                <a:cs typeface="Courier"/>
              </a:endParaRPr>
            </a:p>
            <a:p>
              <a:pPr algn="ctr"/>
              <a:r>
                <a:rPr lang="en-GB" sz="2000" dirty="0" err="1" smtClean="0">
                  <a:solidFill>
                    <a:srgbClr val="FF0000"/>
                  </a:solidFill>
                  <a:latin typeface="+mj-lt"/>
                  <a:cs typeface="Courier"/>
                </a:rPr>
                <a:t>Sample.to.test.altitude</a:t>
              </a:r>
              <a:endParaRPr lang="en-GB" sz="2100" dirty="0">
                <a:latin typeface="Courier"/>
                <a:cs typeface="Courier"/>
              </a:endParaRPr>
            </a:p>
          </p:txBody>
        </p:sp>
        <p:sp>
          <p:nvSpPr>
            <p:cNvPr id="664" name="Rectángulo 663"/>
            <p:cNvSpPr/>
            <p:nvPr/>
          </p:nvSpPr>
          <p:spPr>
            <a:xfrm>
              <a:off x="7957493" y="1083506"/>
              <a:ext cx="4131460" cy="1437803"/>
            </a:xfrm>
            <a:prstGeom prst="rect">
              <a:avLst/>
            </a:prstGeom>
            <a:noFill/>
            <a:ln>
              <a:solidFill>
                <a:srgbClr val="7F7F7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100">
                <a:solidFill>
                  <a:srgbClr val="000000"/>
                </a:solidFill>
                <a:latin typeface="Courier"/>
                <a:cs typeface="Courier"/>
              </a:endParaRPr>
            </a:p>
          </p:txBody>
        </p:sp>
      </p:grpSp>
      <p:grpSp>
        <p:nvGrpSpPr>
          <p:cNvPr id="665" name="Agrupar 664"/>
          <p:cNvGrpSpPr/>
          <p:nvPr/>
        </p:nvGrpSpPr>
        <p:grpSpPr>
          <a:xfrm>
            <a:off x="16603003" y="666091"/>
            <a:ext cx="3240001" cy="1646605"/>
            <a:chOff x="7957493" y="1083506"/>
            <a:chExt cx="4131461" cy="1644093"/>
          </a:xfrm>
        </p:grpSpPr>
        <p:sp>
          <p:nvSpPr>
            <p:cNvPr id="666" name="CuadroTexto 665"/>
            <p:cNvSpPr txBox="1"/>
            <p:nvPr/>
          </p:nvSpPr>
          <p:spPr>
            <a:xfrm>
              <a:off x="7957494" y="1083506"/>
              <a:ext cx="4131460" cy="16440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smtClean="0">
                  <a:solidFill>
                    <a:srgbClr val="000000"/>
                  </a:solidFill>
                  <a:latin typeface="+mj-lt"/>
                  <a:cs typeface="Courier"/>
                </a:rPr>
                <a:t>Coordinates grid to assign altitude.</a:t>
              </a:r>
            </a:p>
            <a:p>
              <a:pPr algn="ctr"/>
              <a:endParaRPr lang="en-GB" sz="2000" smtClean="0">
                <a:solidFill>
                  <a:srgbClr val="000000"/>
                </a:solidFill>
                <a:latin typeface="+mj-lt"/>
                <a:cs typeface="Courier"/>
              </a:endParaRPr>
            </a:p>
            <a:p>
              <a:pPr algn="ctr"/>
              <a:r>
                <a:rPr lang="en-GB" sz="2000" smtClean="0">
                  <a:solidFill>
                    <a:srgbClr val="FF0000"/>
                  </a:solidFill>
                  <a:latin typeface="+mj-lt"/>
                  <a:cs typeface="Courier"/>
                </a:rPr>
                <a:t>coord.grid.to.assign.altitude</a:t>
              </a:r>
            </a:p>
            <a:p>
              <a:endParaRPr lang="en-GB" sz="2100">
                <a:latin typeface="Courier"/>
                <a:cs typeface="Courier"/>
              </a:endParaRPr>
            </a:p>
          </p:txBody>
        </p:sp>
        <p:sp>
          <p:nvSpPr>
            <p:cNvPr id="667" name="Rectángulo 666"/>
            <p:cNvSpPr/>
            <p:nvPr/>
          </p:nvSpPr>
          <p:spPr>
            <a:xfrm>
              <a:off x="7957493" y="1083506"/>
              <a:ext cx="4131460" cy="1437803"/>
            </a:xfrm>
            <a:prstGeom prst="rect">
              <a:avLst/>
            </a:prstGeom>
            <a:noFill/>
            <a:ln>
              <a:solidFill>
                <a:srgbClr val="7F7F7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100">
                <a:solidFill>
                  <a:srgbClr val="000000"/>
                </a:solidFill>
                <a:latin typeface="Courier"/>
                <a:cs typeface="Courier"/>
              </a:endParaRPr>
            </a:p>
          </p:txBody>
        </p:sp>
      </p:grpSp>
      <p:cxnSp>
        <p:nvCxnSpPr>
          <p:cNvPr id="668" name="Conector recto de flecha 667"/>
          <p:cNvCxnSpPr/>
          <p:nvPr/>
        </p:nvCxnSpPr>
        <p:spPr>
          <a:xfrm>
            <a:off x="15515030" y="1410712"/>
            <a:ext cx="1080000" cy="0"/>
          </a:xfrm>
          <a:prstGeom prst="straightConnector1">
            <a:avLst/>
          </a:prstGeom>
          <a:ln w="6350" cmpd="sng">
            <a:solidFill>
              <a:schemeClr val="bg1">
                <a:lumMod val="6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69" name="Agrupar 668"/>
          <p:cNvGrpSpPr/>
          <p:nvPr/>
        </p:nvGrpSpPr>
        <p:grpSpPr>
          <a:xfrm>
            <a:off x="20779108" y="666091"/>
            <a:ext cx="3240000" cy="1440000"/>
            <a:chOff x="7813478" y="3923522"/>
            <a:chExt cx="3240000" cy="1440000"/>
          </a:xfrm>
        </p:grpSpPr>
        <p:grpSp>
          <p:nvGrpSpPr>
            <p:cNvPr id="670" name="Agrupar 669"/>
            <p:cNvGrpSpPr/>
            <p:nvPr/>
          </p:nvGrpSpPr>
          <p:grpSpPr>
            <a:xfrm>
              <a:off x="7813478" y="3923522"/>
              <a:ext cx="3240000" cy="1440000"/>
              <a:chOff x="7381430" y="3923522"/>
              <a:chExt cx="4542190" cy="1802401"/>
            </a:xfrm>
          </p:grpSpPr>
          <p:sp>
            <p:nvSpPr>
              <p:cNvPr id="672" name="Documento 671"/>
              <p:cNvSpPr/>
              <p:nvPr/>
            </p:nvSpPr>
            <p:spPr>
              <a:xfrm>
                <a:off x="7977121" y="4105474"/>
                <a:ext cx="3442258" cy="1512168"/>
              </a:xfrm>
              <a:prstGeom prst="flowChartDocument">
                <a:avLst/>
              </a:prstGeom>
              <a:noFill/>
              <a:ln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>
                  <a:solidFill>
                    <a:schemeClr val="tx1"/>
                  </a:solidFill>
                  <a:latin typeface="Courier"/>
                  <a:cs typeface="Courier"/>
                </a:endParaRPr>
              </a:p>
            </p:txBody>
          </p:sp>
          <p:sp>
            <p:nvSpPr>
              <p:cNvPr id="673" name="Paralelogramo 672"/>
              <p:cNvSpPr/>
              <p:nvPr/>
            </p:nvSpPr>
            <p:spPr>
              <a:xfrm>
                <a:off x="7381430" y="3923522"/>
                <a:ext cx="4542190" cy="1802401"/>
              </a:xfrm>
              <a:prstGeom prst="parallelogram">
                <a:avLst>
                  <a:gd name="adj" fmla="val 29606"/>
                </a:avLst>
              </a:prstGeom>
              <a:noFill/>
              <a:ln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GB" sz="2000">
                  <a:solidFill>
                    <a:schemeClr val="tx1"/>
                  </a:solidFill>
                  <a:latin typeface="Courier"/>
                  <a:cs typeface="Courier"/>
                </a:endParaRPr>
              </a:p>
            </p:txBody>
          </p:sp>
        </p:grpSp>
        <p:sp>
          <p:nvSpPr>
            <p:cNvPr id="671" name="CuadroTexto 670"/>
            <p:cNvSpPr txBox="1"/>
            <p:nvPr/>
          </p:nvSpPr>
          <p:spPr>
            <a:xfrm>
              <a:off x="8238392" y="4353696"/>
              <a:ext cx="245540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smtClean="0">
                  <a:solidFill>
                    <a:srgbClr val="000000"/>
                  </a:solidFill>
                  <a:cs typeface="Courier"/>
                </a:rPr>
                <a:t>Coordinates grid. </a:t>
              </a:r>
              <a:endParaRPr lang="en-GB" sz="1600">
                <a:latin typeface="+mj-lt"/>
                <a:cs typeface="Courier"/>
              </a:endParaRPr>
            </a:p>
          </p:txBody>
        </p:sp>
      </p:grpSp>
      <p:cxnSp>
        <p:nvCxnSpPr>
          <p:cNvPr id="674" name="Conector recto de flecha 673"/>
          <p:cNvCxnSpPr/>
          <p:nvPr/>
        </p:nvCxnSpPr>
        <p:spPr>
          <a:xfrm>
            <a:off x="19878628" y="1410712"/>
            <a:ext cx="1080000" cy="0"/>
          </a:xfrm>
          <a:prstGeom prst="straightConnector1">
            <a:avLst/>
          </a:prstGeom>
          <a:ln w="6350" cmpd="sng">
            <a:solidFill>
              <a:schemeClr val="bg1">
                <a:lumMod val="6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5" name="Conector recto de flecha 674"/>
          <p:cNvCxnSpPr/>
          <p:nvPr/>
        </p:nvCxnSpPr>
        <p:spPr>
          <a:xfrm>
            <a:off x="15515030" y="3352244"/>
            <a:ext cx="1080000" cy="0"/>
          </a:xfrm>
          <a:prstGeom prst="straightConnector1">
            <a:avLst/>
          </a:prstGeom>
          <a:ln w="6350" cmpd="sng">
            <a:solidFill>
              <a:schemeClr val="bg1">
                <a:lumMod val="6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76" name="Agrupar 675"/>
          <p:cNvGrpSpPr/>
          <p:nvPr/>
        </p:nvGrpSpPr>
        <p:grpSpPr>
          <a:xfrm>
            <a:off x="16386620" y="2638983"/>
            <a:ext cx="3240000" cy="1440000"/>
            <a:chOff x="7813478" y="3923522"/>
            <a:chExt cx="3240000" cy="1440000"/>
          </a:xfrm>
        </p:grpSpPr>
        <p:grpSp>
          <p:nvGrpSpPr>
            <p:cNvPr id="677" name="Agrupar 676"/>
            <p:cNvGrpSpPr/>
            <p:nvPr/>
          </p:nvGrpSpPr>
          <p:grpSpPr>
            <a:xfrm>
              <a:off x="7813478" y="3923522"/>
              <a:ext cx="3240000" cy="1440000"/>
              <a:chOff x="7381430" y="3923522"/>
              <a:chExt cx="4542190" cy="1802401"/>
            </a:xfrm>
          </p:grpSpPr>
          <p:sp>
            <p:nvSpPr>
              <p:cNvPr id="679" name="Documento 678"/>
              <p:cNvSpPr/>
              <p:nvPr/>
            </p:nvSpPr>
            <p:spPr>
              <a:xfrm>
                <a:off x="7977121" y="4105474"/>
                <a:ext cx="3442258" cy="1512168"/>
              </a:xfrm>
              <a:prstGeom prst="flowChartDocument">
                <a:avLst/>
              </a:prstGeom>
              <a:noFill/>
              <a:ln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>
                  <a:solidFill>
                    <a:schemeClr val="tx1"/>
                  </a:solidFill>
                  <a:latin typeface="Courier"/>
                  <a:cs typeface="Courier"/>
                </a:endParaRPr>
              </a:p>
            </p:txBody>
          </p:sp>
          <p:sp>
            <p:nvSpPr>
              <p:cNvPr id="680" name="Paralelogramo 679"/>
              <p:cNvSpPr/>
              <p:nvPr/>
            </p:nvSpPr>
            <p:spPr>
              <a:xfrm>
                <a:off x="7381430" y="3923522"/>
                <a:ext cx="4542190" cy="1802401"/>
              </a:xfrm>
              <a:prstGeom prst="parallelogram">
                <a:avLst>
                  <a:gd name="adj" fmla="val 29606"/>
                </a:avLst>
              </a:prstGeom>
              <a:noFill/>
              <a:ln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GB" sz="2000">
                  <a:solidFill>
                    <a:schemeClr val="tx1"/>
                  </a:solidFill>
                  <a:latin typeface="Courier"/>
                  <a:cs typeface="Courier"/>
                </a:endParaRPr>
              </a:p>
            </p:txBody>
          </p:sp>
        </p:grpSp>
        <p:sp>
          <p:nvSpPr>
            <p:cNvPr id="678" name="CuadroTexto 677"/>
            <p:cNvSpPr txBox="1"/>
            <p:nvPr/>
          </p:nvSpPr>
          <p:spPr>
            <a:xfrm>
              <a:off x="8128489" y="4252407"/>
              <a:ext cx="245540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smtClean="0"/>
                <a:t>(%) Random sampled occurrences. </a:t>
              </a:r>
              <a:endParaRPr lang="en-GB" sz="2000"/>
            </a:p>
          </p:txBody>
        </p:sp>
      </p:grpSp>
      <p:grpSp>
        <p:nvGrpSpPr>
          <p:cNvPr id="681" name="Agrupar 680"/>
          <p:cNvGrpSpPr/>
          <p:nvPr/>
        </p:nvGrpSpPr>
        <p:grpSpPr>
          <a:xfrm>
            <a:off x="24955571" y="1636852"/>
            <a:ext cx="3240001" cy="1440000"/>
            <a:chOff x="7957493" y="1083506"/>
            <a:chExt cx="4131461" cy="1437803"/>
          </a:xfrm>
        </p:grpSpPr>
        <p:sp>
          <p:nvSpPr>
            <p:cNvPr id="682" name="CuadroTexto 681"/>
            <p:cNvSpPr txBox="1"/>
            <p:nvPr/>
          </p:nvSpPr>
          <p:spPr>
            <a:xfrm>
              <a:off x="7957494" y="1083506"/>
              <a:ext cx="4131460" cy="13214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smtClean="0">
                  <a:solidFill>
                    <a:srgbClr val="000000"/>
                  </a:solidFill>
                  <a:latin typeface="+mj-lt"/>
                  <a:cs typeface="Courier"/>
                </a:rPr>
                <a:t>Assign altitude from Altitude API of Google Maps.</a:t>
              </a:r>
            </a:p>
            <a:p>
              <a:pPr algn="ctr"/>
              <a:endParaRPr lang="en-GB" sz="2000">
                <a:solidFill>
                  <a:srgbClr val="000000"/>
                </a:solidFill>
                <a:latin typeface="+mj-lt"/>
                <a:cs typeface="Courier"/>
              </a:endParaRPr>
            </a:p>
            <a:p>
              <a:pPr algn="ctr"/>
              <a:r>
                <a:rPr lang="en-GB" sz="2000" smtClean="0">
                  <a:solidFill>
                    <a:srgbClr val="FF0000"/>
                  </a:solidFill>
                  <a:latin typeface="+mj-lt"/>
                  <a:cs typeface="Courier"/>
                </a:rPr>
                <a:t>Get.altitude.from.google</a:t>
              </a:r>
            </a:p>
          </p:txBody>
        </p:sp>
        <p:sp>
          <p:nvSpPr>
            <p:cNvPr id="683" name="Rectángulo 682"/>
            <p:cNvSpPr/>
            <p:nvPr/>
          </p:nvSpPr>
          <p:spPr>
            <a:xfrm>
              <a:off x="7957493" y="1083506"/>
              <a:ext cx="4131460" cy="1437803"/>
            </a:xfrm>
            <a:prstGeom prst="rect">
              <a:avLst/>
            </a:prstGeom>
            <a:noFill/>
            <a:ln>
              <a:solidFill>
                <a:srgbClr val="7F7F7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100">
                <a:solidFill>
                  <a:srgbClr val="000000"/>
                </a:solidFill>
                <a:latin typeface="Courier"/>
                <a:cs typeface="Courier"/>
              </a:endParaRPr>
            </a:p>
          </p:txBody>
        </p:sp>
      </p:grpSp>
      <p:cxnSp>
        <p:nvCxnSpPr>
          <p:cNvPr id="684" name="Conector recto de flecha 683"/>
          <p:cNvCxnSpPr/>
          <p:nvPr/>
        </p:nvCxnSpPr>
        <p:spPr>
          <a:xfrm>
            <a:off x="28195573" y="2356214"/>
            <a:ext cx="1080000" cy="0"/>
          </a:xfrm>
          <a:prstGeom prst="straightConnector1">
            <a:avLst/>
          </a:prstGeom>
          <a:ln w="6350" cmpd="sng">
            <a:solidFill>
              <a:schemeClr val="bg1">
                <a:lumMod val="6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85" name="Agrupar 684"/>
          <p:cNvGrpSpPr/>
          <p:nvPr/>
        </p:nvGrpSpPr>
        <p:grpSpPr>
          <a:xfrm>
            <a:off x="29273635" y="1587522"/>
            <a:ext cx="3240001" cy="1877437"/>
            <a:chOff x="7957493" y="1034251"/>
            <a:chExt cx="4131461" cy="1874573"/>
          </a:xfrm>
        </p:grpSpPr>
        <p:sp>
          <p:nvSpPr>
            <p:cNvPr id="686" name="CuadroTexto 685"/>
            <p:cNvSpPr txBox="1"/>
            <p:nvPr/>
          </p:nvSpPr>
          <p:spPr>
            <a:xfrm>
              <a:off x="7957494" y="1034251"/>
              <a:ext cx="4131460" cy="18745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900" dirty="0" smtClean="0">
                  <a:solidFill>
                    <a:srgbClr val="000000"/>
                  </a:solidFill>
                  <a:latin typeface="+mj-lt"/>
                  <a:cs typeface="Courier"/>
                </a:rPr>
                <a:t>Estimate the difference between </a:t>
              </a:r>
              <a:r>
                <a:rPr lang="en-GB" sz="1900" dirty="0" smtClean="0">
                  <a:solidFill>
                    <a:srgbClr val="000000"/>
                  </a:solidFill>
                  <a:latin typeface="+mj-lt"/>
                  <a:cs typeface="Courier"/>
                </a:rPr>
                <a:t>altitude </a:t>
              </a:r>
              <a:r>
                <a:rPr lang="en-GB" sz="1900" dirty="0" smtClean="0">
                  <a:solidFill>
                    <a:srgbClr val="000000"/>
                  </a:solidFill>
                  <a:latin typeface="+mj-lt"/>
                  <a:cs typeface="Courier"/>
                </a:rPr>
                <a:t>from API and </a:t>
              </a:r>
              <a:r>
                <a:rPr lang="en-GB" sz="1900" dirty="0" smtClean="0">
                  <a:solidFill>
                    <a:srgbClr val="000000"/>
                  </a:solidFill>
                  <a:latin typeface="+mj-lt"/>
                  <a:cs typeface="Courier"/>
                </a:rPr>
                <a:t>approximate </a:t>
              </a:r>
              <a:r>
                <a:rPr lang="en-GB" sz="1900" dirty="0" smtClean="0">
                  <a:solidFill>
                    <a:srgbClr val="000000"/>
                  </a:solidFill>
                  <a:latin typeface="+mj-lt"/>
                  <a:cs typeface="Courier"/>
                </a:rPr>
                <a:t>altitude from grid.</a:t>
              </a:r>
            </a:p>
            <a:p>
              <a:pPr algn="ctr"/>
              <a:r>
                <a:rPr lang="en-GB" sz="1900" dirty="0" err="1" smtClean="0">
                  <a:solidFill>
                    <a:srgbClr val="FF0000"/>
                  </a:solidFill>
                  <a:latin typeface="+mj-lt"/>
                  <a:cs typeface="Courier"/>
                </a:rPr>
                <a:t>Test.altitude</a:t>
              </a:r>
              <a:endParaRPr lang="en-GB" sz="1900" dirty="0" smtClean="0">
                <a:solidFill>
                  <a:srgbClr val="FF0000"/>
                </a:solidFill>
                <a:latin typeface="+mj-lt"/>
                <a:cs typeface="Courier"/>
              </a:endParaRPr>
            </a:p>
            <a:p>
              <a:endParaRPr lang="en-GB" sz="2100" dirty="0">
                <a:latin typeface="Courier"/>
                <a:cs typeface="Courier"/>
              </a:endParaRPr>
            </a:p>
          </p:txBody>
        </p:sp>
        <p:sp>
          <p:nvSpPr>
            <p:cNvPr id="687" name="Rectángulo 686"/>
            <p:cNvSpPr/>
            <p:nvPr/>
          </p:nvSpPr>
          <p:spPr>
            <a:xfrm>
              <a:off x="7957493" y="1083507"/>
              <a:ext cx="4131460" cy="1437803"/>
            </a:xfrm>
            <a:prstGeom prst="rect">
              <a:avLst/>
            </a:prstGeom>
            <a:noFill/>
            <a:ln>
              <a:solidFill>
                <a:srgbClr val="7F7F7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100">
                <a:solidFill>
                  <a:srgbClr val="000000"/>
                </a:solidFill>
                <a:latin typeface="Courier"/>
                <a:cs typeface="Courier"/>
              </a:endParaRPr>
            </a:p>
          </p:txBody>
        </p:sp>
      </p:grpSp>
      <p:grpSp>
        <p:nvGrpSpPr>
          <p:cNvPr id="688" name="Agrupar 687"/>
          <p:cNvGrpSpPr/>
          <p:nvPr/>
        </p:nvGrpSpPr>
        <p:grpSpPr>
          <a:xfrm>
            <a:off x="19413457" y="1423390"/>
            <a:ext cx="4750027" cy="2007346"/>
            <a:chOff x="20489387" y="1776061"/>
            <a:chExt cx="4750027" cy="2007346"/>
          </a:xfrm>
        </p:grpSpPr>
        <p:cxnSp>
          <p:nvCxnSpPr>
            <p:cNvPr id="689" name="Conector recto 688"/>
            <p:cNvCxnSpPr/>
            <p:nvPr/>
          </p:nvCxnSpPr>
          <p:spPr>
            <a:xfrm>
              <a:off x="20489387" y="3772108"/>
              <a:ext cx="4750027" cy="11299"/>
            </a:xfrm>
            <a:prstGeom prst="line">
              <a:avLst/>
            </a:prstGeom>
            <a:ln w="6350" cmpd="sng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0" name="Conector recto 689"/>
            <p:cNvCxnSpPr/>
            <p:nvPr/>
          </p:nvCxnSpPr>
          <p:spPr>
            <a:xfrm flipV="1">
              <a:off x="24879374" y="1776061"/>
              <a:ext cx="360040" cy="0"/>
            </a:xfrm>
            <a:prstGeom prst="line">
              <a:avLst/>
            </a:prstGeom>
            <a:ln w="6350" cmpd="sng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1" name="Conector recto 690"/>
            <p:cNvCxnSpPr/>
            <p:nvPr/>
          </p:nvCxnSpPr>
          <p:spPr>
            <a:xfrm>
              <a:off x="25239414" y="1776061"/>
              <a:ext cx="0" cy="1984191"/>
            </a:xfrm>
            <a:prstGeom prst="line">
              <a:avLst/>
            </a:prstGeom>
            <a:ln w="6350" cmpd="sng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92" name="Conector recto de flecha 691"/>
          <p:cNvCxnSpPr/>
          <p:nvPr/>
        </p:nvCxnSpPr>
        <p:spPr>
          <a:xfrm>
            <a:off x="24163484" y="2312696"/>
            <a:ext cx="792089" cy="0"/>
          </a:xfrm>
          <a:prstGeom prst="straightConnector1">
            <a:avLst/>
          </a:prstGeom>
          <a:ln w="6350" cmpd="sng">
            <a:solidFill>
              <a:schemeClr val="bg1">
                <a:lumMod val="6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93" name="Agrupar 692"/>
          <p:cNvGrpSpPr/>
          <p:nvPr/>
        </p:nvGrpSpPr>
        <p:grpSpPr>
          <a:xfrm>
            <a:off x="33578482" y="1410712"/>
            <a:ext cx="1818250" cy="1800000"/>
            <a:chOff x="7435188" y="11450291"/>
            <a:chExt cx="1818250" cy="1800000"/>
          </a:xfrm>
        </p:grpSpPr>
        <p:sp>
          <p:nvSpPr>
            <p:cNvPr id="694" name="Decisión 693"/>
            <p:cNvSpPr/>
            <p:nvPr/>
          </p:nvSpPr>
          <p:spPr>
            <a:xfrm>
              <a:off x="7453438" y="11450291"/>
              <a:ext cx="1800000" cy="1800000"/>
            </a:xfrm>
            <a:prstGeom prst="flowChartDecision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95" name="CuadroTexto 694"/>
            <p:cNvSpPr txBox="1"/>
            <p:nvPr/>
          </p:nvSpPr>
          <p:spPr>
            <a:xfrm>
              <a:off x="7435188" y="11519610"/>
              <a:ext cx="1818250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smtClean="0"/>
                <a:t>The</a:t>
              </a:r>
            </a:p>
            <a:p>
              <a:pPr algn="ctr"/>
              <a:r>
                <a:rPr lang="en-GB" sz="1400" smtClean="0"/>
                <a:t> precision </a:t>
              </a:r>
              <a:endParaRPr lang="en-GB" sz="1400"/>
            </a:p>
            <a:p>
              <a:pPr algn="ctr"/>
              <a:r>
                <a:rPr lang="en-GB" sz="1400" smtClean="0"/>
                <a:t>of altitude grid is good,</a:t>
              </a:r>
            </a:p>
            <a:p>
              <a:pPr algn="ctr"/>
              <a:r>
                <a:rPr lang="en-GB" sz="1400"/>
                <a:t>(% of inaccuracy) </a:t>
              </a:r>
            </a:p>
            <a:p>
              <a:pPr algn="ctr"/>
              <a:endParaRPr lang="en-GB" sz="1800">
                <a:latin typeface="+mj-lt"/>
                <a:cs typeface="Courier"/>
              </a:endParaRPr>
            </a:p>
          </p:txBody>
        </p:sp>
      </p:grpSp>
      <p:cxnSp>
        <p:nvCxnSpPr>
          <p:cNvPr id="696" name="Conector recto de flecha 695"/>
          <p:cNvCxnSpPr/>
          <p:nvPr/>
        </p:nvCxnSpPr>
        <p:spPr>
          <a:xfrm>
            <a:off x="32515574" y="2312696"/>
            <a:ext cx="1080000" cy="0"/>
          </a:xfrm>
          <a:prstGeom prst="straightConnector1">
            <a:avLst/>
          </a:prstGeom>
          <a:ln w="6350" cmpd="sng">
            <a:solidFill>
              <a:schemeClr val="bg1">
                <a:lumMod val="6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97" name="Agrupar 696"/>
          <p:cNvGrpSpPr/>
          <p:nvPr/>
        </p:nvGrpSpPr>
        <p:grpSpPr>
          <a:xfrm>
            <a:off x="36621229" y="2523626"/>
            <a:ext cx="3240000" cy="1440000"/>
            <a:chOff x="5149102" y="8858163"/>
            <a:chExt cx="3240000" cy="1440000"/>
          </a:xfrm>
        </p:grpSpPr>
        <p:sp>
          <p:nvSpPr>
            <p:cNvPr id="698" name="Conector fuera de página 697"/>
            <p:cNvSpPr/>
            <p:nvPr/>
          </p:nvSpPr>
          <p:spPr>
            <a:xfrm rot="5400000" flipH="1">
              <a:off x="6049102" y="7958163"/>
              <a:ext cx="1440000" cy="3240000"/>
            </a:xfrm>
            <a:prstGeom prst="flowChartOffpageConnector">
              <a:avLst/>
            </a:prstGeom>
            <a:noFill/>
            <a:ln>
              <a:solidFill>
                <a:srgbClr val="F7964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99" name="CuadroTexto 698"/>
            <p:cNvSpPr txBox="1"/>
            <p:nvPr/>
          </p:nvSpPr>
          <p:spPr>
            <a:xfrm>
              <a:off x="5793687" y="8883529"/>
              <a:ext cx="245540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smtClean="0"/>
                <a:t>Show: Statistics and Histogram: </a:t>
              </a:r>
            </a:p>
            <a:p>
              <a:pPr algn="ctr"/>
              <a:r>
                <a:rPr lang="en-GB" sz="2000" smtClean="0"/>
                <a:t>altitude difference. </a:t>
              </a:r>
              <a:endParaRPr lang="en-GB" sz="2000"/>
            </a:p>
          </p:txBody>
        </p:sp>
      </p:grpSp>
      <p:grpSp>
        <p:nvGrpSpPr>
          <p:cNvPr id="700" name="Agrupar 699"/>
          <p:cNvGrpSpPr/>
          <p:nvPr/>
        </p:nvGrpSpPr>
        <p:grpSpPr>
          <a:xfrm>
            <a:off x="36621228" y="579410"/>
            <a:ext cx="3240000" cy="1526681"/>
            <a:chOff x="3518721" y="380497"/>
            <a:chExt cx="3240000" cy="1526681"/>
          </a:xfrm>
        </p:grpSpPr>
        <p:sp>
          <p:nvSpPr>
            <p:cNvPr id="701" name="Documento 700"/>
            <p:cNvSpPr/>
            <p:nvPr/>
          </p:nvSpPr>
          <p:spPr>
            <a:xfrm>
              <a:off x="3518721" y="467178"/>
              <a:ext cx="3240000" cy="1440000"/>
            </a:xfrm>
            <a:prstGeom prst="flowChartDocument">
              <a:avLst/>
            </a:prstGeom>
            <a:noFill/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>
                <a:solidFill>
                  <a:schemeClr val="tx1"/>
                </a:solidFill>
                <a:latin typeface="Courier"/>
                <a:cs typeface="Courier"/>
              </a:endParaRPr>
            </a:p>
          </p:txBody>
        </p:sp>
        <p:sp>
          <p:nvSpPr>
            <p:cNvPr id="702" name="CuadroTexto 701"/>
            <p:cNvSpPr txBox="1"/>
            <p:nvPr/>
          </p:nvSpPr>
          <p:spPr>
            <a:xfrm>
              <a:off x="3518722" y="380497"/>
              <a:ext cx="323999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smtClean="0"/>
                <a:t>Table with species, coordinates, altitude from API, altitude from grid. </a:t>
              </a:r>
              <a:endParaRPr lang="en-GB" sz="2000"/>
            </a:p>
          </p:txBody>
        </p:sp>
      </p:grpSp>
      <p:grpSp>
        <p:nvGrpSpPr>
          <p:cNvPr id="703" name="Agrupar 702"/>
          <p:cNvGrpSpPr/>
          <p:nvPr/>
        </p:nvGrpSpPr>
        <p:grpSpPr>
          <a:xfrm>
            <a:off x="16001195" y="194292"/>
            <a:ext cx="18460977" cy="1249214"/>
            <a:chOff x="17077125" y="1056061"/>
            <a:chExt cx="18460977" cy="1249214"/>
          </a:xfrm>
        </p:grpSpPr>
        <p:cxnSp>
          <p:nvCxnSpPr>
            <p:cNvPr id="704" name="Conector recto 703"/>
            <p:cNvCxnSpPr/>
            <p:nvPr/>
          </p:nvCxnSpPr>
          <p:spPr>
            <a:xfrm flipH="1">
              <a:off x="17077126" y="1056061"/>
              <a:ext cx="18460976" cy="0"/>
            </a:xfrm>
            <a:prstGeom prst="line">
              <a:avLst/>
            </a:prstGeom>
            <a:ln w="6350" cmpd="sng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5" name="Conector recto de flecha 704"/>
            <p:cNvCxnSpPr/>
            <p:nvPr/>
          </p:nvCxnSpPr>
          <p:spPr>
            <a:xfrm>
              <a:off x="17077125" y="1056061"/>
              <a:ext cx="0" cy="1216420"/>
            </a:xfrm>
            <a:prstGeom prst="straightConnector1">
              <a:avLst/>
            </a:prstGeom>
            <a:ln w="6350" cmpd="sng">
              <a:solidFill>
                <a:schemeClr val="bg1">
                  <a:lumMod val="65000"/>
                </a:schemeClr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6" name="Conector recto 705"/>
            <p:cNvCxnSpPr/>
            <p:nvPr/>
          </p:nvCxnSpPr>
          <p:spPr>
            <a:xfrm>
              <a:off x="35538102" y="1056061"/>
              <a:ext cx="0" cy="1249214"/>
            </a:xfrm>
            <a:prstGeom prst="line">
              <a:avLst/>
            </a:prstGeom>
            <a:ln w="6350" cmpd="sng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7" name="Agrupar 706"/>
          <p:cNvGrpSpPr/>
          <p:nvPr/>
        </p:nvGrpSpPr>
        <p:grpSpPr>
          <a:xfrm>
            <a:off x="10249417" y="1371498"/>
            <a:ext cx="2036380" cy="9936190"/>
            <a:chOff x="11325347" y="2233267"/>
            <a:chExt cx="2036380" cy="9936190"/>
          </a:xfrm>
        </p:grpSpPr>
        <p:cxnSp>
          <p:nvCxnSpPr>
            <p:cNvPr id="708" name="Conector recto de flecha 707"/>
            <p:cNvCxnSpPr/>
            <p:nvPr/>
          </p:nvCxnSpPr>
          <p:spPr>
            <a:xfrm>
              <a:off x="12792796" y="2233267"/>
              <a:ext cx="568931" cy="0"/>
            </a:xfrm>
            <a:prstGeom prst="straightConnector1">
              <a:avLst/>
            </a:prstGeom>
            <a:ln w="6350" cmpd="sng">
              <a:solidFill>
                <a:schemeClr val="bg1">
                  <a:lumMod val="65000"/>
                </a:schemeClr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9" name="Conector recto 708"/>
            <p:cNvCxnSpPr/>
            <p:nvPr/>
          </p:nvCxnSpPr>
          <p:spPr>
            <a:xfrm>
              <a:off x="11325347" y="12169457"/>
              <a:ext cx="1165875" cy="0"/>
            </a:xfrm>
            <a:prstGeom prst="line">
              <a:avLst/>
            </a:prstGeom>
            <a:ln w="6350" cmpd="sng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0" name="Conector recto 709"/>
            <p:cNvCxnSpPr/>
            <p:nvPr/>
          </p:nvCxnSpPr>
          <p:spPr>
            <a:xfrm flipV="1">
              <a:off x="12493998" y="3174465"/>
              <a:ext cx="0" cy="8970247"/>
            </a:xfrm>
            <a:prstGeom prst="line">
              <a:avLst/>
            </a:prstGeom>
            <a:ln w="6350" cmpd="sng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1" name="Conector recto de flecha 710"/>
            <p:cNvCxnSpPr/>
            <p:nvPr/>
          </p:nvCxnSpPr>
          <p:spPr>
            <a:xfrm>
              <a:off x="12782030" y="4214013"/>
              <a:ext cx="568930" cy="0"/>
            </a:xfrm>
            <a:prstGeom prst="straightConnector1">
              <a:avLst/>
            </a:prstGeom>
            <a:ln w="6350" cmpd="sng">
              <a:solidFill>
                <a:schemeClr val="bg1">
                  <a:lumMod val="65000"/>
                </a:schemeClr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2" name="Conector recto 711"/>
            <p:cNvCxnSpPr/>
            <p:nvPr/>
          </p:nvCxnSpPr>
          <p:spPr>
            <a:xfrm>
              <a:off x="12782030" y="2233267"/>
              <a:ext cx="0" cy="1980746"/>
            </a:xfrm>
            <a:prstGeom prst="line">
              <a:avLst/>
            </a:prstGeom>
            <a:ln w="6350" cmpd="sng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3" name="Conector recto 712"/>
            <p:cNvCxnSpPr/>
            <p:nvPr/>
          </p:nvCxnSpPr>
          <p:spPr>
            <a:xfrm>
              <a:off x="12493998" y="3169371"/>
              <a:ext cx="288032" cy="0"/>
            </a:xfrm>
            <a:prstGeom prst="line">
              <a:avLst/>
            </a:prstGeom>
            <a:ln w="6350" cmpd="sng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4" name="Agrupar 713"/>
          <p:cNvGrpSpPr/>
          <p:nvPr/>
        </p:nvGrpSpPr>
        <p:grpSpPr>
          <a:xfrm>
            <a:off x="35396732" y="1296320"/>
            <a:ext cx="1224497" cy="1947386"/>
            <a:chOff x="36472662" y="2158089"/>
            <a:chExt cx="1224497" cy="1947386"/>
          </a:xfrm>
        </p:grpSpPr>
        <p:cxnSp>
          <p:nvCxnSpPr>
            <p:cNvPr id="715" name="Conector recto 714"/>
            <p:cNvCxnSpPr/>
            <p:nvPr/>
          </p:nvCxnSpPr>
          <p:spPr>
            <a:xfrm>
              <a:off x="37264750" y="2158089"/>
              <a:ext cx="0" cy="1947386"/>
            </a:xfrm>
            <a:prstGeom prst="line">
              <a:avLst/>
            </a:prstGeom>
            <a:ln w="6350" cmpd="sng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6" name="Conector recto de flecha 715"/>
            <p:cNvCxnSpPr/>
            <p:nvPr/>
          </p:nvCxnSpPr>
          <p:spPr>
            <a:xfrm>
              <a:off x="37264750" y="2158089"/>
              <a:ext cx="432409" cy="0"/>
            </a:xfrm>
            <a:prstGeom prst="straightConnector1">
              <a:avLst/>
            </a:prstGeom>
            <a:ln w="6350" cmpd="sng">
              <a:solidFill>
                <a:schemeClr val="bg1">
                  <a:lumMod val="65000"/>
                </a:schemeClr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7" name="Conector recto de flecha 716"/>
            <p:cNvCxnSpPr/>
            <p:nvPr/>
          </p:nvCxnSpPr>
          <p:spPr>
            <a:xfrm>
              <a:off x="37255782" y="4105475"/>
              <a:ext cx="432409" cy="0"/>
            </a:xfrm>
            <a:prstGeom prst="straightConnector1">
              <a:avLst/>
            </a:prstGeom>
            <a:ln w="6350" cmpd="sng">
              <a:solidFill>
                <a:schemeClr val="bg1">
                  <a:lumMod val="65000"/>
                </a:schemeClr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8" name="Conector recto 717"/>
            <p:cNvCxnSpPr/>
            <p:nvPr/>
          </p:nvCxnSpPr>
          <p:spPr>
            <a:xfrm flipV="1">
              <a:off x="36472662" y="3169371"/>
              <a:ext cx="783120" cy="0"/>
            </a:xfrm>
            <a:prstGeom prst="line">
              <a:avLst/>
            </a:prstGeom>
            <a:ln w="6350" cmpd="sng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19" name="CuadroTexto 718"/>
          <p:cNvSpPr txBox="1"/>
          <p:nvPr/>
        </p:nvSpPr>
        <p:spPr>
          <a:xfrm>
            <a:off x="33945516" y="693809"/>
            <a:ext cx="5871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NO</a:t>
            </a:r>
            <a:endParaRPr lang="en-GB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20" name="CuadroTexto 719"/>
          <p:cNvSpPr txBox="1"/>
          <p:nvPr/>
        </p:nvSpPr>
        <p:spPr>
          <a:xfrm>
            <a:off x="35393956" y="1917945"/>
            <a:ext cx="626343" cy="461665"/>
          </a:xfrm>
          <a:prstGeom prst="rect">
            <a:avLst/>
          </a:prstGeom>
          <a:noFill/>
          <a:ln w="6350" cmpd="sng">
            <a:noFill/>
          </a:ln>
        </p:spPr>
        <p:txBody>
          <a:bodyPr wrap="none" rtlCol="0">
            <a:spAutoFit/>
          </a:bodyPr>
          <a:lstStyle/>
          <a:p>
            <a:r>
              <a:rPr lang="en-GB" sz="24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YES</a:t>
            </a:r>
          </a:p>
        </p:txBody>
      </p:sp>
      <p:cxnSp>
        <p:nvCxnSpPr>
          <p:cNvPr id="721" name="Conector recto de flecha 720"/>
          <p:cNvCxnSpPr/>
          <p:nvPr/>
        </p:nvCxnSpPr>
        <p:spPr>
          <a:xfrm flipV="1">
            <a:off x="18474852" y="18828479"/>
            <a:ext cx="1080000" cy="0"/>
          </a:xfrm>
          <a:prstGeom prst="straightConnector1">
            <a:avLst/>
          </a:prstGeom>
          <a:ln w="6350" cmpd="sng">
            <a:solidFill>
              <a:schemeClr val="bg1">
                <a:lumMod val="6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22" name="Agrupar 721"/>
          <p:cNvGrpSpPr/>
          <p:nvPr/>
        </p:nvGrpSpPr>
        <p:grpSpPr>
          <a:xfrm>
            <a:off x="15996286" y="20797111"/>
            <a:ext cx="3240000" cy="1445431"/>
            <a:chOff x="13167106" y="24543633"/>
            <a:chExt cx="3240000" cy="1445431"/>
          </a:xfrm>
        </p:grpSpPr>
        <p:grpSp>
          <p:nvGrpSpPr>
            <p:cNvPr id="723" name="Agrupar 722"/>
            <p:cNvGrpSpPr/>
            <p:nvPr/>
          </p:nvGrpSpPr>
          <p:grpSpPr>
            <a:xfrm>
              <a:off x="13574119" y="24656424"/>
              <a:ext cx="2520280" cy="1332640"/>
              <a:chOff x="13574119" y="24656424"/>
              <a:chExt cx="2520280" cy="1332640"/>
            </a:xfrm>
          </p:grpSpPr>
          <p:sp>
            <p:nvSpPr>
              <p:cNvPr id="725" name="Multidocumento 724"/>
              <p:cNvSpPr/>
              <p:nvPr/>
            </p:nvSpPr>
            <p:spPr>
              <a:xfrm>
                <a:off x="13574119" y="24656424"/>
                <a:ext cx="2520280" cy="1224853"/>
              </a:xfrm>
              <a:prstGeom prst="flowChartMultidocument">
                <a:avLst/>
              </a:prstGeom>
              <a:noFill/>
              <a:ln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26" name="CuadroTexto 725"/>
              <p:cNvSpPr txBox="1"/>
              <p:nvPr/>
            </p:nvSpPr>
            <p:spPr>
              <a:xfrm>
                <a:off x="13717133" y="24973401"/>
                <a:ext cx="1909972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000" smtClean="0"/>
                  <a:t>Species individual file. </a:t>
                </a:r>
              </a:p>
              <a:p>
                <a:pPr algn="ctr"/>
                <a:endParaRPr lang="en-GB" sz="2000" smtClean="0">
                  <a:solidFill>
                    <a:srgbClr val="000000"/>
                  </a:solidFill>
                  <a:cs typeface="Courier"/>
                </a:endParaRPr>
              </a:p>
            </p:txBody>
          </p:sp>
        </p:grpSp>
        <p:sp>
          <p:nvSpPr>
            <p:cNvPr id="724" name="Paralelogramo 723"/>
            <p:cNvSpPr/>
            <p:nvPr/>
          </p:nvSpPr>
          <p:spPr>
            <a:xfrm>
              <a:off x="13167106" y="24543633"/>
              <a:ext cx="3240000" cy="1440000"/>
            </a:xfrm>
            <a:prstGeom prst="parallelogram">
              <a:avLst>
                <a:gd name="adj" fmla="val 29606"/>
              </a:avLst>
            </a:prstGeom>
            <a:noFill/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en-GB" sz="2000">
                <a:solidFill>
                  <a:schemeClr val="tx1"/>
                </a:solidFill>
                <a:latin typeface="Courier"/>
                <a:cs typeface="Courier"/>
              </a:endParaRPr>
            </a:p>
          </p:txBody>
        </p:sp>
      </p:grpSp>
      <p:grpSp>
        <p:nvGrpSpPr>
          <p:cNvPr id="727" name="Agrupar 726"/>
          <p:cNvGrpSpPr/>
          <p:nvPr/>
        </p:nvGrpSpPr>
        <p:grpSpPr>
          <a:xfrm>
            <a:off x="19365920" y="18149522"/>
            <a:ext cx="3240000" cy="1440000"/>
            <a:chOff x="13167106" y="24543633"/>
            <a:chExt cx="3240000" cy="1440000"/>
          </a:xfrm>
        </p:grpSpPr>
        <p:grpSp>
          <p:nvGrpSpPr>
            <p:cNvPr id="728" name="Agrupar 727"/>
            <p:cNvGrpSpPr/>
            <p:nvPr/>
          </p:nvGrpSpPr>
          <p:grpSpPr>
            <a:xfrm>
              <a:off x="13574119" y="24656424"/>
              <a:ext cx="2520280" cy="1224853"/>
              <a:chOff x="13574119" y="24656424"/>
              <a:chExt cx="2520280" cy="1224853"/>
            </a:xfrm>
          </p:grpSpPr>
          <p:sp>
            <p:nvSpPr>
              <p:cNvPr id="730" name="Multidocumento 729"/>
              <p:cNvSpPr/>
              <p:nvPr/>
            </p:nvSpPr>
            <p:spPr>
              <a:xfrm>
                <a:off x="13574119" y="24656424"/>
                <a:ext cx="2520280" cy="1224853"/>
              </a:xfrm>
              <a:prstGeom prst="flowChartMultidocument">
                <a:avLst/>
              </a:prstGeom>
              <a:noFill/>
              <a:ln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31" name="CuadroTexto 730"/>
              <p:cNvSpPr txBox="1"/>
              <p:nvPr/>
            </p:nvSpPr>
            <p:spPr>
              <a:xfrm>
                <a:off x="13717133" y="24758583"/>
                <a:ext cx="1909972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800" smtClean="0">
                    <a:solidFill>
                      <a:srgbClr val="000000"/>
                    </a:solidFill>
                    <a:cs typeface="Courier"/>
                  </a:rPr>
                  <a:t>Individuals files: </a:t>
                </a:r>
                <a:r>
                  <a:rPr lang="en-GB" sz="1800">
                    <a:solidFill>
                      <a:srgbClr val="000000"/>
                    </a:solidFill>
                    <a:cs typeface="Courier"/>
                  </a:rPr>
                  <a:t>species </a:t>
                </a:r>
                <a:r>
                  <a:rPr lang="en-GB" sz="1800" smtClean="0">
                    <a:solidFill>
                      <a:srgbClr val="000000"/>
                    </a:solidFill>
                    <a:cs typeface="Courier"/>
                  </a:rPr>
                  <a:t>with </a:t>
                </a:r>
                <a:r>
                  <a:rPr lang="en-GB" sz="1800">
                    <a:solidFill>
                      <a:srgbClr val="000000"/>
                    </a:solidFill>
                    <a:cs typeface="Courier"/>
                  </a:rPr>
                  <a:t>georeference</a:t>
                </a:r>
                <a:r>
                  <a:rPr lang="en-GB" sz="1800" smtClean="0">
                    <a:solidFill>
                      <a:srgbClr val="000000"/>
                    </a:solidFill>
                    <a:cs typeface="Courier"/>
                  </a:rPr>
                  <a:t>.</a:t>
                </a:r>
                <a:endParaRPr lang="en-GB" sz="1800">
                  <a:solidFill>
                    <a:srgbClr val="000000"/>
                  </a:solidFill>
                  <a:cs typeface="Courier"/>
                </a:endParaRPr>
              </a:p>
            </p:txBody>
          </p:sp>
        </p:grpSp>
        <p:sp>
          <p:nvSpPr>
            <p:cNvPr id="729" name="Paralelogramo 728"/>
            <p:cNvSpPr/>
            <p:nvPr/>
          </p:nvSpPr>
          <p:spPr>
            <a:xfrm>
              <a:off x="13167106" y="24543633"/>
              <a:ext cx="3240000" cy="1440000"/>
            </a:xfrm>
            <a:prstGeom prst="parallelogram">
              <a:avLst>
                <a:gd name="adj" fmla="val 29606"/>
              </a:avLst>
            </a:prstGeom>
            <a:noFill/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en-GB" sz="2000">
                <a:solidFill>
                  <a:schemeClr val="tx1"/>
                </a:solidFill>
                <a:latin typeface="Courier"/>
                <a:cs typeface="Courier"/>
              </a:endParaRPr>
            </a:p>
          </p:txBody>
        </p:sp>
      </p:grpSp>
      <p:grpSp>
        <p:nvGrpSpPr>
          <p:cNvPr id="732" name="Agrupar 731"/>
          <p:cNvGrpSpPr/>
          <p:nvPr/>
        </p:nvGrpSpPr>
        <p:grpSpPr>
          <a:xfrm>
            <a:off x="12498188" y="18149522"/>
            <a:ext cx="3240000" cy="1440000"/>
            <a:chOff x="13167106" y="24543633"/>
            <a:chExt cx="3240000" cy="1440000"/>
          </a:xfrm>
        </p:grpSpPr>
        <p:grpSp>
          <p:nvGrpSpPr>
            <p:cNvPr id="733" name="Agrupar 732"/>
            <p:cNvGrpSpPr/>
            <p:nvPr/>
          </p:nvGrpSpPr>
          <p:grpSpPr>
            <a:xfrm>
              <a:off x="13574119" y="24656424"/>
              <a:ext cx="2520280" cy="1224853"/>
              <a:chOff x="13574119" y="24656424"/>
              <a:chExt cx="2520280" cy="1224853"/>
            </a:xfrm>
          </p:grpSpPr>
          <p:sp>
            <p:nvSpPr>
              <p:cNvPr id="735" name="Multidocumento 734"/>
              <p:cNvSpPr/>
              <p:nvPr/>
            </p:nvSpPr>
            <p:spPr>
              <a:xfrm>
                <a:off x="13574119" y="24656424"/>
                <a:ext cx="2520280" cy="1224853"/>
              </a:xfrm>
              <a:prstGeom prst="flowChartMultidocument">
                <a:avLst/>
              </a:prstGeom>
              <a:noFill/>
              <a:ln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36" name="CuadroTexto 735"/>
              <p:cNvSpPr txBox="1"/>
              <p:nvPr/>
            </p:nvSpPr>
            <p:spPr>
              <a:xfrm>
                <a:off x="13717133" y="24830591"/>
                <a:ext cx="1909972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800" dirty="0" smtClean="0">
                    <a:solidFill>
                      <a:srgbClr val="000000"/>
                    </a:solidFill>
                    <a:cs typeface="Courier"/>
                  </a:rPr>
                  <a:t>Individuals </a:t>
                </a:r>
                <a:r>
                  <a:rPr lang="en-GB" sz="1800" dirty="0" smtClean="0">
                    <a:solidFill>
                      <a:srgbClr val="000000"/>
                    </a:solidFill>
                    <a:cs typeface="Courier"/>
                  </a:rPr>
                  <a:t>files: </a:t>
                </a:r>
                <a:r>
                  <a:rPr lang="en-GB" sz="1800" dirty="0" smtClean="0">
                    <a:solidFill>
                      <a:srgbClr val="000000"/>
                    </a:solidFill>
                    <a:cs typeface="Courier"/>
                  </a:rPr>
                  <a:t>species without </a:t>
                </a:r>
                <a:r>
                  <a:rPr lang="en-GB" sz="1800" dirty="0" err="1" smtClean="0">
                    <a:solidFill>
                      <a:srgbClr val="000000"/>
                    </a:solidFill>
                    <a:cs typeface="Courier"/>
                  </a:rPr>
                  <a:t>georeference</a:t>
                </a:r>
                <a:r>
                  <a:rPr lang="en-GB" sz="1800" dirty="0" smtClean="0">
                    <a:solidFill>
                      <a:srgbClr val="000000"/>
                    </a:solidFill>
                    <a:cs typeface="Courier"/>
                  </a:rPr>
                  <a:t>.</a:t>
                </a:r>
              </a:p>
            </p:txBody>
          </p:sp>
        </p:grpSp>
        <p:sp>
          <p:nvSpPr>
            <p:cNvPr id="734" name="Paralelogramo 733"/>
            <p:cNvSpPr/>
            <p:nvPr/>
          </p:nvSpPr>
          <p:spPr>
            <a:xfrm>
              <a:off x="13167106" y="24543633"/>
              <a:ext cx="3240000" cy="1440000"/>
            </a:xfrm>
            <a:prstGeom prst="parallelogram">
              <a:avLst>
                <a:gd name="adj" fmla="val 29606"/>
              </a:avLst>
            </a:prstGeom>
            <a:noFill/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en-GB" sz="2000">
                <a:solidFill>
                  <a:schemeClr val="tx1"/>
                </a:solidFill>
                <a:latin typeface="Courier"/>
                <a:cs typeface="Courier"/>
              </a:endParaRPr>
            </a:p>
          </p:txBody>
        </p:sp>
      </p:grpSp>
      <p:grpSp>
        <p:nvGrpSpPr>
          <p:cNvPr id="737" name="Agrupar 736"/>
          <p:cNvGrpSpPr/>
          <p:nvPr/>
        </p:nvGrpSpPr>
        <p:grpSpPr>
          <a:xfrm>
            <a:off x="12714572" y="13116212"/>
            <a:ext cx="3240000" cy="1440000"/>
            <a:chOff x="8847106" y="24195707"/>
            <a:chExt cx="3240000" cy="1440000"/>
          </a:xfrm>
        </p:grpSpPr>
        <p:sp>
          <p:nvSpPr>
            <p:cNvPr id="738" name="Proceso predefinido 737"/>
            <p:cNvSpPr/>
            <p:nvPr/>
          </p:nvSpPr>
          <p:spPr>
            <a:xfrm>
              <a:off x="8847106" y="24195707"/>
              <a:ext cx="3240000" cy="1440000"/>
            </a:xfrm>
            <a:prstGeom prst="flowChartPredefinedProcess">
              <a:avLst/>
            </a:prstGeom>
            <a:noFill/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39" name="CuadroTexto 738"/>
            <p:cNvSpPr txBox="1"/>
            <p:nvPr/>
          </p:nvSpPr>
          <p:spPr>
            <a:xfrm>
              <a:off x="9121471" y="24299653"/>
              <a:ext cx="267482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smtClean="0">
                  <a:latin typeface="+mj-lt"/>
                  <a:cs typeface="Courier"/>
                </a:rPr>
                <a:t>Georeference </a:t>
              </a:r>
            </a:p>
            <a:p>
              <a:pPr algn="ctr"/>
              <a:endParaRPr lang="en-GB" sz="2000">
                <a:latin typeface="+mj-lt"/>
                <a:cs typeface="Courier"/>
              </a:endParaRPr>
            </a:p>
            <a:p>
              <a:pPr algn="ctr"/>
              <a:r>
                <a:rPr lang="en-GB" sz="2000" smtClean="0">
                  <a:solidFill>
                    <a:srgbClr val="FF0000"/>
                  </a:solidFill>
                  <a:latin typeface="+mj-lt"/>
                  <a:cs typeface="Courier"/>
                </a:rPr>
                <a:t>dismo::Biogeomancer </a:t>
              </a:r>
              <a:r>
                <a:rPr lang="en-GB" sz="2000" baseline="30000" smtClean="0">
                  <a:solidFill>
                    <a:srgbClr val="FF0000"/>
                  </a:solidFill>
                  <a:latin typeface="+mj-lt"/>
                  <a:cs typeface="Courier"/>
                </a:rPr>
                <a:t>3</a:t>
              </a:r>
            </a:p>
          </p:txBody>
        </p:sp>
      </p:grpSp>
      <p:cxnSp>
        <p:nvCxnSpPr>
          <p:cNvPr id="740" name="Conector recto de flecha 739"/>
          <p:cNvCxnSpPr/>
          <p:nvPr/>
        </p:nvCxnSpPr>
        <p:spPr>
          <a:xfrm flipV="1">
            <a:off x="14298388" y="17069242"/>
            <a:ext cx="0" cy="1063233"/>
          </a:xfrm>
          <a:prstGeom prst="straightConnector1">
            <a:avLst/>
          </a:prstGeom>
          <a:ln w="6350" cmpd="sng">
            <a:solidFill>
              <a:schemeClr val="bg1">
                <a:lumMod val="6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41" name="Agrupar 740"/>
          <p:cNvGrpSpPr/>
          <p:nvPr/>
        </p:nvGrpSpPr>
        <p:grpSpPr>
          <a:xfrm>
            <a:off x="12714571" y="15650865"/>
            <a:ext cx="3240001" cy="1440000"/>
            <a:chOff x="7957493" y="1083506"/>
            <a:chExt cx="4131461" cy="1437803"/>
          </a:xfrm>
        </p:grpSpPr>
        <p:sp>
          <p:nvSpPr>
            <p:cNvPr id="742" name="CuadroTexto 741"/>
            <p:cNvSpPr txBox="1"/>
            <p:nvPr/>
          </p:nvSpPr>
          <p:spPr>
            <a:xfrm>
              <a:off x="7957494" y="1083506"/>
              <a:ext cx="4131460" cy="10141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dirty="0" smtClean="0"/>
                <a:t>Check localities order and delete localities with errors. </a:t>
              </a:r>
              <a:endParaRPr lang="en-GB" sz="2000" dirty="0" smtClean="0">
                <a:solidFill>
                  <a:srgbClr val="FF0000"/>
                </a:solidFill>
                <a:latin typeface="+mj-lt"/>
                <a:cs typeface="Courier"/>
              </a:endParaRPr>
            </a:p>
            <a:p>
              <a:pPr algn="ctr"/>
              <a:r>
                <a:rPr lang="en-GB" sz="2000" dirty="0" err="1" smtClean="0">
                  <a:solidFill>
                    <a:srgbClr val="FF0000"/>
                  </a:solidFill>
                  <a:latin typeface="+mj-lt"/>
                  <a:cs typeface="Courier"/>
                </a:rPr>
                <a:t>Check.localities</a:t>
              </a:r>
              <a:endParaRPr lang="en-GB" sz="2000" dirty="0">
                <a:solidFill>
                  <a:srgbClr val="FF0000"/>
                </a:solidFill>
                <a:latin typeface="+mj-lt"/>
                <a:cs typeface="Courier"/>
              </a:endParaRPr>
            </a:p>
          </p:txBody>
        </p:sp>
        <p:sp>
          <p:nvSpPr>
            <p:cNvPr id="743" name="Rectángulo 742"/>
            <p:cNvSpPr/>
            <p:nvPr/>
          </p:nvSpPr>
          <p:spPr>
            <a:xfrm>
              <a:off x="7957493" y="1083506"/>
              <a:ext cx="4131460" cy="1437803"/>
            </a:xfrm>
            <a:prstGeom prst="rect">
              <a:avLst/>
            </a:prstGeom>
            <a:noFill/>
            <a:ln>
              <a:solidFill>
                <a:srgbClr val="7F7F7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100">
                <a:solidFill>
                  <a:srgbClr val="000000"/>
                </a:solidFill>
                <a:latin typeface="Courier"/>
                <a:cs typeface="Courier"/>
              </a:endParaRPr>
            </a:p>
          </p:txBody>
        </p:sp>
      </p:grpSp>
      <p:cxnSp>
        <p:nvCxnSpPr>
          <p:cNvPr id="744" name="Conector recto de flecha 743"/>
          <p:cNvCxnSpPr/>
          <p:nvPr/>
        </p:nvCxnSpPr>
        <p:spPr>
          <a:xfrm flipV="1">
            <a:off x="14298388" y="14585741"/>
            <a:ext cx="0" cy="1063233"/>
          </a:xfrm>
          <a:prstGeom prst="straightConnector1">
            <a:avLst/>
          </a:prstGeom>
          <a:ln w="6350" cmpd="sng">
            <a:solidFill>
              <a:schemeClr val="bg1">
                <a:lumMod val="6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45" name="Agrupar 744"/>
          <p:cNvGrpSpPr/>
          <p:nvPr/>
        </p:nvGrpSpPr>
        <p:grpSpPr>
          <a:xfrm>
            <a:off x="12714571" y="10552498"/>
            <a:ext cx="3240000" cy="1440000"/>
            <a:chOff x="13167106" y="24543633"/>
            <a:chExt cx="3240000" cy="1440000"/>
          </a:xfrm>
        </p:grpSpPr>
        <p:grpSp>
          <p:nvGrpSpPr>
            <p:cNvPr id="746" name="Agrupar 745"/>
            <p:cNvGrpSpPr/>
            <p:nvPr/>
          </p:nvGrpSpPr>
          <p:grpSpPr>
            <a:xfrm>
              <a:off x="13524011" y="24656424"/>
              <a:ext cx="2570388" cy="1224853"/>
              <a:chOff x="13524011" y="24656424"/>
              <a:chExt cx="2570388" cy="1224853"/>
            </a:xfrm>
          </p:grpSpPr>
          <p:sp>
            <p:nvSpPr>
              <p:cNvPr id="748" name="Multidocumento 747"/>
              <p:cNvSpPr/>
              <p:nvPr/>
            </p:nvSpPr>
            <p:spPr>
              <a:xfrm>
                <a:off x="13574119" y="24656424"/>
                <a:ext cx="2520280" cy="1224853"/>
              </a:xfrm>
              <a:prstGeom prst="flowChartMultidocument">
                <a:avLst/>
              </a:prstGeom>
              <a:noFill/>
              <a:ln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49" name="CuadroTexto 748"/>
              <p:cNvSpPr txBox="1"/>
              <p:nvPr/>
            </p:nvSpPr>
            <p:spPr>
              <a:xfrm>
                <a:off x="13524011" y="24866775"/>
                <a:ext cx="1909972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800" dirty="0" smtClean="0">
                    <a:solidFill>
                      <a:srgbClr val="000000"/>
                    </a:solidFill>
                    <a:cs typeface="Courier"/>
                  </a:rPr>
                  <a:t>Individual </a:t>
                </a:r>
                <a:r>
                  <a:rPr lang="en-GB" sz="1800" dirty="0" smtClean="0">
                    <a:solidFill>
                      <a:srgbClr val="000000"/>
                    </a:solidFill>
                    <a:cs typeface="Courier"/>
                  </a:rPr>
                  <a:t>files: </a:t>
                </a:r>
                <a:r>
                  <a:rPr lang="en-GB" sz="1800" dirty="0" smtClean="0">
                    <a:solidFill>
                      <a:srgbClr val="000000"/>
                    </a:solidFill>
                    <a:cs typeface="Courier"/>
                  </a:rPr>
                  <a:t>species with </a:t>
                </a:r>
                <a:r>
                  <a:rPr lang="en-GB" sz="1800" dirty="0" err="1" smtClean="0">
                    <a:solidFill>
                      <a:srgbClr val="000000"/>
                    </a:solidFill>
                    <a:cs typeface="Courier"/>
                  </a:rPr>
                  <a:t>georeference</a:t>
                </a:r>
                <a:r>
                  <a:rPr lang="en-GB" sz="1800" dirty="0" smtClean="0">
                    <a:solidFill>
                      <a:srgbClr val="000000"/>
                    </a:solidFill>
                    <a:cs typeface="Courier"/>
                  </a:rPr>
                  <a:t>.</a:t>
                </a:r>
              </a:p>
            </p:txBody>
          </p:sp>
        </p:grpSp>
        <p:sp>
          <p:nvSpPr>
            <p:cNvPr id="747" name="Paralelogramo 746"/>
            <p:cNvSpPr/>
            <p:nvPr/>
          </p:nvSpPr>
          <p:spPr>
            <a:xfrm>
              <a:off x="13167106" y="24543633"/>
              <a:ext cx="3240000" cy="1440000"/>
            </a:xfrm>
            <a:prstGeom prst="parallelogram">
              <a:avLst>
                <a:gd name="adj" fmla="val 29606"/>
              </a:avLst>
            </a:prstGeom>
            <a:noFill/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en-GB" sz="2000">
                <a:solidFill>
                  <a:schemeClr val="tx1"/>
                </a:solidFill>
                <a:latin typeface="Courier"/>
                <a:cs typeface="Courier"/>
              </a:endParaRPr>
            </a:p>
          </p:txBody>
        </p:sp>
      </p:grpSp>
      <p:cxnSp>
        <p:nvCxnSpPr>
          <p:cNvPr id="750" name="Conector recto de flecha 749"/>
          <p:cNvCxnSpPr/>
          <p:nvPr/>
        </p:nvCxnSpPr>
        <p:spPr>
          <a:xfrm flipV="1">
            <a:off x="14298388" y="12052979"/>
            <a:ext cx="0" cy="1063233"/>
          </a:xfrm>
          <a:prstGeom prst="straightConnector1">
            <a:avLst/>
          </a:prstGeom>
          <a:ln w="6350" cmpd="sng">
            <a:solidFill>
              <a:schemeClr val="bg1">
                <a:lumMod val="6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1" name="Conector recto de flecha 750"/>
          <p:cNvCxnSpPr/>
          <p:nvPr/>
        </p:nvCxnSpPr>
        <p:spPr>
          <a:xfrm flipV="1">
            <a:off x="14381068" y="9505903"/>
            <a:ext cx="0" cy="1063233"/>
          </a:xfrm>
          <a:prstGeom prst="straightConnector1">
            <a:avLst/>
          </a:prstGeom>
          <a:ln w="6350" cmpd="sng">
            <a:solidFill>
              <a:schemeClr val="bg1">
                <a:lumMod val="6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52" name="Agrupar 751"/>
          <p:cNvGrpSpPr/>
          <p:nvPr/>
        </p:nvGrpSpPr>
        <p:grpSpPr>
          <a:xfrm>
            <a:off x="12714571" y="8039550"/>
            <a:ext cx="3240000" cy="1440000"/>
            <a:chOff x="13171037" y="8704681"/>
            <a:chExt cx="3240000" cy="1440000"/>
          </a:xfrm>
        </p:grpSpPr>
        <p:sp>
          <p:nvSpPr>
            <p:cNvPr id="753" name="Operación manual 752"/>
            <p:cNvSpPr/>
            <p:nvPr/>
          </p:nvSpPr>
          <p:spPr>
            <a:xfrm>
              <a:off x="13171037" y="8704681"/>
              <a:ext cx="3240000" cy="1440000"/>
            </a:xfrm>
            <a:prstGeom prst="flowChartManualOperation">
              <a:avLst/>
            </a:prstGeom>
            <a:noFill/>
            <a:ln>
              <a:solidFill>
                <a:srgbClr val="66006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54" name="CuadroTexto 753"/>
            <p:cNvSpPr txBox="1"/>
            <p:nvPr/>
          </p:nvSpPr>
          <p:spPr>
            <a:xfrm>
              <a:off x="13769940" y="8948483"/>
              <a:ext cx="203642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dirty="0" smtClean="0">
                  <a:solidFill>
                    <a:srgbClr val="000000"/>
                  </a:solidFill>
                  <a:cs typeface="Courier"/>
                </a:rPr>
                <a:t>Join tables with </a:t>
              </a:r>
              <a:r>
                <a:rPr lang="en-GB" sz="2000" dirty="0" err="1" smtClean="0">
                  <a:solidFill>
                    <a:srgbClr val="000000"/>
                  </a:solidFill>
                  <a:cs typeface="Courier"/>
                </a:rPr>
                <a:t>georeferenced</a:t>
              </a:r>
              <a:endParaRPr lang="en-GB" sz="2000" dirty="0" smtClean="0">
                <a:solidFill>
                  <a:srgbClr val="000000"/>
                </a:solidFill>
                <a:cs typeface="Courier"/>
              </a:endParaRPr>
            </a:p>
            <a:p>
              <a:pPr algn="ctr"/>
              <a:r>
                <a:rPr lang="en-GB" sz="2000" dirty="0" smtClean="0">
                  <a:solidFill>
                    <a:srgbClr val="000000"/>
                  </a:solidFill>
                  <a:cs typeface="Courier"/>
                </a:rPr>
                <a:t>occurrences.</a:t>
              </a:r>
              <a:endParaRPr lang="en-GB" sz="2000" dirty="0" smtClean="0">
                <a:solidFill>
                  <a:srgbClr val="000000"/>
                </a:solidFill>
                <a:cs typeface="Courier"/>
              </a:endParaRPr>
            </a:p>
          </p:txBody>
        </p:sp>
      </p:grpSp>
      <p:grpSp>
        <p:nvGrpSpPr>
          <p:cNvPr id="755" name="Agrupar 754"/>
          <p:cNvGrpSpPr/>
          <p:nvPr/>
        </p:nvGrpSpPr>
        <p:grpSpPr>
          <a:xfrm>
            <a:off x="19460424" y="15629082"/>
            <a:ext cx="3240001" cy="1440000"/>
            <a:chOff x="7957493" y="1083506"/>
            <a:chExt cx="4131461" cy="1437803"/>
          </a:xfrm>
        </p:grpSpPr>
        <p:sp>
          <p:nvSpPr>
            <p:cNvPr id="756" name="CuadroTexto 755"/>
            <p:cNvSpPr txBox="1"/>
            <p:nvPr/>
          </p:nvSpPr>
          <p:spPr>
            <a:xfrm>
              <a:off x="7957494" y="1083506"/>
              <a:ext cx="4131460" cy="13214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dirty="0" smtClean="0">
                  <a:latin typeface="+mj-lt"/>
                  <a:cs typeface="Courier"/>
                </a:rPr>
                <a:t>Check coordinates</a:t>
              </a:r>
            </a:p>
            <a:p>
              <a:pPr algn="ctr"/>
              <a:r>
                <a:rPr lang="en-GB" sz="2000" dirty="0" smtClean="0">
                  <a:latin typeface="+mj-lt"/>
                  <a:cs typeface="Courier"/>
                </a:rPr>
                <a:t>Latitude: -90</a:t>
              </a:r>
              <a:r>
                <a:rPr lang="en-GB" sz="2000" baseline="30000" dirty="0"/>
                <a:t>o</a:t>
              </a:r>
              <a:r>
                <a:rPr lang="en-GB" sz="2000" dirty="0"/>
                <a:t> </a:t>
              </a:r>
              <a:r>
                <a:rPr lang="en-GB" sz="2000" dirty="0" smtClean="0">
                  <a:latin typeface="+mj-lt"/>
                  <a:cs typeface="Courier"/>
                </a:rPr>
                <a:t>to 90</a:t>
              </a:r>
              <a:r>
                <a:rPr lang="en-GB" sz="2000" baseline="30000" dirty="0"/>
                <a:t>o</a:t>
              </a:r>
              <a:r>
                <a:rPr lang="en-GB" sz="2000" dirty="0"/>
                <a:t> </a:t>
              </a:r>
              <a:endParaRPr lang="en-GB" sz="2000" dirty="0" smtClean="0">
                <a:latin typeface="+mj-lt"/>
                <a:cs typeface="Courier"/>
              </a:endParaRPr>
            </a:p>
            <a:p>
              <a:pPr algn="ctr"/>
              <a:r>
                <a:rPr lang="en-GB" sz="2000" dirty="0" smtClean="0">
                  <a:latin typeface="+mj-lt"/>
                  <a:cs typeface="Courier"/>
                </a:rPr>
                <a:t>Longitude: -180</a:t>
              </a:r>
              <a:r>
                <a:rPr lang="en-GB" sz="2000" baseline="30000" dirty="0"/>
                <a:t>o</a:t>
              </a:r>
              <a:r>
                <a:rPr lang="en-GB" sz="2000" dirty="0"/>
                <a:t> </a:t>
              </a:r>
              <a:r>
                <a:rPr lang="en-GB" sz="2000" dirty="0" smtClean="0">
                  <a:latin typeface="+mj-lt"/>
                  <a:cs typeface="Courier"/>
                </a:rPr>
                <a:t> to 180</a:t>
              </a:r>
              <a:r>
                <a:rPr lang="en-GB" sz="2000" baseline="30000" dirty="0"/>
                <a:t>o</a:t>
              </a:r>
              <a:r>
                <a:rPr lang="en-GB" sz="2000" dirty="0"/>
                <a:t> </a:t>
              </a:r>
              <a:endParaRPr lang="en-GB" sz="2000" dirty="0" smtClean="0">
                <a:latin typeface="+mj-lt"/>
                <a:cs typeface="Courier"/>
              </a:endParaRPr>
            </a:p>
            <a:p>
              <a:pPr algn="ctr"/>
              <a:r>
                <a:rPr lang="en-GB" sz="2000" dirty="0" err="1" smtClean="0">
                  <a:solidFill>
                    <a:srgbClr val="FF0000"/>
                  </a:solidFill>
                  <a:latin typeface="+mj-lt"/>
                  <a:cs typeface="Courier"/>
                </a:rPr>
                <a:t>Check.coordinates</a:t>
              </a:r>
              <a:endParaRPr lang="en-GB" sz="2000" dirty="0">
                <a:solidFill>
                  <a:srgbClr val="FF0000"/>
                </a:solidFill>
                <a:latin typeface="+mj-lt"/>
                <a:cs typeface="Courier"/>
              </a:endParaRPr>
            </a:p>
          </p:txBody>
        </p:sp>
        <p:sp>
          <p:nvSpPr>
            <p:cNvPr id="757" name="Rectángulo 756"/>
            <p:cNvSpPr/>
            <p:nvPr/>
          </p:nvSpPr>
          <p:spPr>
            <a:xfrm>
              <a:off x="7957493" y="1083506"/>
              <a:ext cx="4131460" cy="1437803"/>
            </a:xfrm>
            <a:prstGeom prst="rect">
              <a:avLst/>
            </a:prstGeom>
            <a:noFill/>
            <a:ln>
              <a:solidFill>
                <a:srgbClr val="7F7F7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100">
                <a:solidFill>
                  <a:srgbClr val="000000"/>
                </a:solidFill>
                <a:latin typeface="Courier"/>
                <a:cs typeface="Courier"/>
              </a:endParaRPr>
            </a:p>
          </p:txBody>
        </p:sp>
      </p:grpSp>
      <p:sp>
        <p:nvSpPr>
          <p:cNvPr id="760" name="Rectángulo 759"/>
          <p:cNvSpPr/>
          <p:nvPr/>
        </p:nvSpPr>
        <p:spPr>
          <a:xfrm>
            <a:off x="22504524" y="19964193"/>
            <a:ext cx="3960000" cy="2576743"/>
          </a:xfrm>
          <a:prstGeom prst="rect">
            <a:avLst/>
          </a:prstGeom>
          <a:noFill/>
          <a:ln w="3175" cmpd="sng">
            <a:solidFill>
              <a:schemeClr val="bg2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761" name="Conector recto de flecha 760"/>
          <p:cNvCxnSpPr/>
          <p:nvPr/>
        </p:nvCxnSpPr>
        <p:spPr>
          <a:xfrm flipV="1">
            <a:off x="21058340" y="14548962"/>
            <a:ext cx="0" cy="1063233"/>
          </a:xfrm>
          <a:prstGeom prst="straightConnector1">
            <a:avLst/>
          </a:prstGeom>
          <a:ln w="6350" cmpd="sng">
            <a:solidFill>
              <a:schemeClr val="bg1">
                <a:lumMod val="6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62" name="Agrupar 761"/>
          <p:cNvGrpSpPr/>
          <p:nvPr/>
        </p:nvGrpSpPr>
        <p:grpSpPr>
          <a:xfrm>
            <a:off x="19460425" y="13108802"/>
            <a:ext cx="3240001" cy="1440000"/>
            <a:chOff x="7957493" y="1083506"/>
            <a:chExt cx="4131461" cy="1437803"/>
          </a:xfrm>
        </p:grpSpPr>
        <p:sp>
          <p:nvSpPr>
            <p:cNvPr id="763" name="CuadroTexto 762"/>
            <p:cNvSpPr txBox="1"/>
            <p:nvPr/>
          </p:nvSpPr>
          <p:spPr>
            <a:xfrm>
              <a:off x="7957494" y="1083506"/>
              <a:ext cx="4131460" cy="13214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dirty="0" smtClean="0">
                  <a:latin typeface="+mj-lt"/>
                  <a:cs typeface="Courier"/>
                </a:rPr>
                <a:t>Check  ISO </a:t>
              </a:r>
              <a:r>
                <a:rPr lang="en-GB" sz="2000" dirty="0" smtClean="0">
                  <a:cs typeface="Courier"/>
                </a:rPr>
                <a:t>countries for </a:t>
              </a:r>
              <a:r>
                <a:rPr lang="en-GB" sz="2000" dirty="0" smtClean="0">
                  <a:cs typeface="Courier"/>
                </a:rPr>
                <a:t>each </a:t>
              </a:r>
              <a:r>
                <a:rPr lang="en-GB" sz="2000" dirty="0" smtClean="0">
                  <a:cs typeface="Courier"/>
                </a:rPr>
                <a:t>coordinate.</a:t>
              </a:r>
              <a:endParaRPr lang="en-GB" sz="2000" dirty="0" smtClean="0">
                <a:cs typeface="Courier"/>
              </a:endParaRPr>
            </a:p>
            <a:p>
              <a:pPr algn="ctr"/>
              <a:endParaRPr lang="en-GB" sz="2000" dirty="0" smtClean="0">
                <a:latin typeface="+mj-lt"/>
                <a:cs typeface="Courier"/>
              </a:endParaRPr>
            </a:p>
            <a:p>
              <a:pPr algn="ctr"/>
              <a:r>
                <a:rPr lang="en-GB" sz="2000" dirty="0" err="1" smtClean="0">
                  <a:solidFill>
                    <a:srgbClr val="FF0000"/>
                  </a:solidFill>
                  <a:latin typeface="+mj-lt"/>
                  <a:cs typeface="Courier"/>
                </a:rPr>
                <a:t>Check.ISO.countries</a:t>
              </a:r>
              <a:endParaRPr lang="en-GB" sz="2000" dirty="0">
                <a:solidFill>
                  <a:srgbClr val="FF0000"/>
                </a:solidFill>
                <a:latin typeface="+mj-lt"/>
                <a:cs typeface="Courier"/>
              </a:endParaRPr>
            </a:p>
          </p:txBody>
        </p:sp>
        <p:sp>
          <p:nvSpPr>
            <p:cNvPr id="764" name="Rectángulo 763"/>
            <p:cNvSpPr/>
            <p:nvPr/>
          </p:nvSpPr>
          <p:spPr>
            <a:xfrm>
              <a:off x="7957493" y="1083506"/>
              <a:ext cx="4131460" cy="1437803"/>
            </a:xfrm>
            <a:prstGeom prst="rect">
              <a:avLst/>
            </a:prstGeom>
            <a:noFill/>
            <a:ln>
              <a:solidFill>
                <a:srgbClr val="7F7F7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100">
                <a:solidFill>
                  <a:srgbClr val="000000"/>
                </a:solidFill>
                <a:latin typeface="Courier"/>
                <a:cs typeface="Courier"/>
              </a:endParaRPr>
            </a:p>
          </p:txBody>
        </p:sp>
      </p:grpSp>
      <p:cxnSp>
        <p:nvCxnSpPr>
          <p:cNvPr id="765" name="Conector recto de flecha 764"/>
          <p:cNvCxnSpPr/>
          <p:nvPr/>
        </p:nvCxnSpPr>
        <p:spPr>
          <a:xfrm flipV="1">
            <a:off x="21058340" y="12028682"/>
            <a:ext cx="0" cy="1063233"/>
          </a:xfrm>
          <a:prstGeom prst="straightConnector1">
            <a:avLst/>
          </a:prstGeom>
          <a:ln w="6350" cmpd="sng">
            <a:solidFill>
              <a:schemeClr val="bg1">
                <a:lumMod val="6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66" name="Agrupar 765"/>
          <p:cNvGrpSpPr/>
          <p:nvPr/>
        </p:nvGrpSpPr>
        <p:grpSpPr>
          <a:xfrm>
            <a:off x="19460426" y="10588522"/>
            <a:ext cx="3240001" cy="1440000"/>
            <a:chOff x="7957493" y="1083506"/>
            <a:chExt cx="4131461" cy="1437803"/>
          </a:xfrm>
        </p:grpSpPr>
        <p:sp>
          <p:nvSpPr>
            <p:cNvPr id="767" name="CuadroTexto 766"/>
            <p:cNvSpPr txBox="1"/>
            <p:nvPr/>
          </p:nvSpPr>
          <p:spPr>
            <a:xfrm>
              <a:off x="7957494" y="1083506"/>
              <a:ext cx="4131460" cy="10141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dirty="0" smtClean="0">
                  <a:latin typeface="+mj-lt"/>
                  <a:cs typeface="Courier"/>
                </a:rPr>
                <a:t>Check species with </a:t>
              </a:r>
              <a:r>
                <a:rPr lang="en-GB" sz="2000" dirty="0" smtClean="0">
                  <a:latin typeface="+mj-lt"/>
                  <a:cs typeface="Courier"/>
                </a:rPr>
                <a:t>distribution </a:t>
              </a:r>
              <a:r>
                <a:rPr lang="en-GB" sz="2000" dirty="0" smtClean="0">
                  <a:latin typeface="+mj-lt"/>
                  <a:cs typeface="Courier"/>
                </a:rPr>
                <a:t>in </a:t>
              </a:r>
              <a:r>
                <a:rPr lang="en-GB" sz="2000" dirty="0" smtClean="0">
                  <a:latin typeface="+mj-lt"/>
                  <a:cs typeface="Courier"/>
                </a:rPr>
                <a:t>other areas.</a:t>
              </a:r>
              <a:endParaRPr lang="en-GB" sz="2000" dirty="0" smtClean="0">
                <a:latin typeface="+mj-lt"/>
                <a:cs typeface="Courier"/>
              </a:endParaRPr>
            </a:p>
            <a:p>
              <a:pPr algn="ctr"/>
              <a:r>
                <a:rPr lang="en-GB" sz="2000" dirty="0" err="1" smtClean="0">
                  <a:solidFill>
                    <a:srgbClr val="FF0000"/>
                  </a:solidFill>
                  <a:latin typeface="+mj-lt"/>
                  <a:cs typeface="Courier"/>
                </a:rPr>
                <a:t>Check.sp.outside.continent</a:t>
              </a:r>
              <a:endParaRPr lang="en-GB" sz="2000" dirty="0" smtClean="0">
                <a:solidFill>
                  <a:srgbClr val="FF0000"/>
                </a:solidFill>
                <a:latin typeface="+mj-lt"/>
                <a:cs typeface="Courier"/>
              </a:endParaRPr>
            </a:p>
          </p:txBody>
        </p:sp>
        <p:sp>
          <p:nvSpPr>
            <p:cNvPr id="768" name="Rectángulo 767"/>
            <p:cNvSpPr/>
            <p:nvPr/>
          </p:nvSpPr>
          <p:spPr>
            <a:xfrm>
              <a:off x="7957493" y="1083506"/>
              <a:ext cx="4131460" cy="1437803"/>
            </a:xfrm>
            <a:prstGeom prst="rect">
              <a:avLst/>
            </a:prstGeom>
            <a:noFill/>
            <a:ln>
              <a:solidFill>
                <a:srgbClr val="7F7F7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100">
                <a:solidFill>
                  <a:srgbClr val="000000"/>
                </a:solidFill>
                <a:latin typeface="Courier"/>
                <a:cs typeface="Courier"/>
              </a:endParaRPr>
            </a:p>
          </p:txBody>
        </p:sp>
      </p:grpSp>
      <p:grpSp>
        <p:nvGrpSpPr>
          <p:cNvPr id="769" name="Agrupar 768"/>
          <p:cNvGrpSpPr/>
          <p:nvPr/>
        </p:nvGrpSpPr>
        <p:grpSpPr>
          <a:xfrm>
            <a:off x="20155505" y="7697232"/>
            <a:ext cx="1818250" cy="1800000"/>
            <a:chOff x="7453238" y="11450291"/>
            <a:chExt cx="1818250" cy="1800000"/>
          </a:xfrm>
        </p:grpSpPr>
        <p:sp>
          <p:nvSpPr>
            <p:cNvPr id="770" name="Decisión 769"/>
            <p:cNvSpPr/>
            <p:nvPr/>
          </p:nvSpPr>
          <p:spPr>
            <a:xfrm>
              <a:off x="7453438" y="11450291"/>
              <a:ext cx="1800000" cy="1800000"/>
            </a:xfrm>
            <a:prstGeom prst="flowChartDecision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71" name="CuadroTexto 770"/>
            <p:cNvSpPr txBox="1"/>
            <p:nvPr/>
          </p:nvSpPr>
          <p:spPr>
            <a:xfrm>
              <a:off x="7453238" y="11927907"/>
              <a:ext cx="181825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 smtClean="0"/>
                <a:t>Species outside </a:t>
              </a:r>
            </a:p>
            <a:p>
              <a:pPr algn="ctr"/>
              <a:r>
                <a:rPr lang="en-GB" sz="1600" dirty="0" smtClean="0">
                  <a:latin typeface="+mj-lt"/>
                  <a:cs typeface="Courier"/>
                </a:rPr>
                <a:t>Work distributional </a:t>
              </a:r>
            </a:p>
            <a:p>
              <a:pPr algn="ctr"/>
              <a:r>
                <a:rPr lang="en-GB" sz="1600" dirty="0" smtClean="0">
                  <a:latin typeface="+mj-lt"/>
                  <a:cs typeface="Courier"/>
                </a:rPr>
                <a:t>Range.</a:t>
              </a:r>
              <a:endParaRPr lang="en-GB" sz="1600" dirty="0">
                <a:latin typeface="+mj-lt"/>
                <a:cs typeface="Courier"/>
              </a:endParaRPr>
            </a:p>
          </p:txBody>
        </p:sp>
      </p:grpSp>
      <p:cxnSp>
        <p:nvCxnSpPr>
          <p:cNvPr id="772" name="Conector recto de flecha 771"/>
          <p:cNvCxnSpPr/>
          <p:nvPr/>
        </p:nvCxnSpPr>
        <p:spPr>
          <a:xfrm flipV="1">
            <a:off x="21058340" y="9525289"/>
            <a:ext cx="0" cy="1063233"/>
          </a:xfrm>
          <a:prstGeom prst="straightConnector1">
            <a:avLst/>
          </a:prstGeom>
          <a:ln w="6350" cmpd="sng">
            <a:solidFill>
              <a:schemeClr val="bg1">
                <a:lumMod val="6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3" name="Conector recto de flecha 772"/>
          <p:cNvCxnSpPr/>
          <p:nvPr/>
        </p:nvCxnSpPr>
        <p:spPr>
          <a:xfrm rot="5400000" flipH="1">
            <a:off x="20493865" y="7167287"/>
            <a:ext cx="1080000" cy="1"/>
          </a:xfrm>
          <a:prstGeom prst="straightConnector1">
            <a:avLst/>
          </a:prstGeom>
          <a:ln w="6350" cmpd="sng">
            <a:solidFill>
              <a:schemeClr val="bg1">
                <a:lumMod val="6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4" name="Conector recto de flecha 773"/>
          <p:cNvCxnSpPr/>
          <p:nvPr/>
        </p:nvCxnSpPr>
        <p:spPr>
          <a:xfrm rot="5400000" flipV="1">
            <a:off x="22505372" y="8072915"/>
            <a:ext cx="0" cy="1063233"/>
          </a:xfrm>
          <a:prstGeom prst="straightConnector1">
            <a:avLst/>
          </a:prstGeom>
          <a:ln w="6350" cmpd="sng">
            <a:solidFill>
              <a:schemeClr val="bg1">
                <a:lumMod val="6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75" name="Agrupar 774"/>
          <p:cNvGrpSpPr/>
          <p:nvPr/>
        </p:nvGrpSpPr>
        <p:grpSpPr>
          <a:xfrm>
            <a:off x="19479668" y="5187168"/>
            <a:ext cx="3240000" cy="1440000"/>
            <a:chOff x="13171037" y="8704681"/>
            <a:chExt cx="3240000" cy="1440000"/>
          </a:xfrm>
        </p:grpSpPr>
        <p:sp>
          <p:nvSpPr>
            <p:cNvPr id="776" name="Operación manual 775"/>
            <p:cNvSpPr/>
            <p:nvPr/>
          </p:nvSpPr>
          <p:spPr>
            <a:xfrm>
              <a:off x="13171037" y="8704681"/>
              <a:ext cx="3240000" cy="1440000"/>
            </a:xfrm>
            <a:prstGeom prst="flowChartManualOperation">
              <a:avLst/>
            </a:prstGeom>
            <a:noFill/>
            <a:ln>
              <a:solidFill>
                <a:srgbClr val="66006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77" name="CuadroTexto 776"/>
            <p:cNvSpPr txBox="1"/>
            <p:nvPr/>
          </p:nvSpPr>
          <p:spPr>
            <a:xfrm>
              <a:off x="13769940" y="9088471"/>
              <a:ext cx="203642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smtClean="0">
                  <a:solidFill>
                    <a:srgbClr val="000000"/>
                  </a:solidFill>
                  <a:cs typeface="Courier"/>
                </a:rPr>
                <a:t>Delete species</a:t>
              </a:r>
            </a:p>
          </p:txBody>
        </p:sp>
      </p:grpSp>
      <p:grpSp>
        <p:nvGrpSpPr>
          <p:cNvPr id="778" name="Agrupar 777"/>
          <p:cNvGrpSpPr/>
          <p:nvPr/>
        </p:nvGrpSpPr>
        <p:grpSpPr>
          <a:xfrm>
            <a:off x="23067609" y="7996314"/>
            <a:ext cx="3240001" cy="1440000"/>
            <a:chOff x="7957493" y="1019923"/>
            <a:chExt cx="4131461" cy="1437803"/>
          </a:xfrm>
        </p:grpSpPr>
        <p:sp>
          <p:nvSpPr>
            <p:cNvPr id="779" name="CuadroTexto 778"/>
            <p:cNvSpPr txBox="1"/>
            <p:nvPr/>
          </p:nvSpPr>
          <p:spPr>
            <a:xfrm>
              <a:off x="7957494" y="1083506"/>
              <a:ext cx="4131460" cy="12906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smtClean="0">
                  <a:latin typeface="+mj-lt"/>
                  <a:cs typeface="Courier"/>
                </a:rPr>
                <a:t>Check occurrences outside of real distributional range of a species.</a:t>
              </a:r>
            </a:p>
            <a:p>
              <a:pPr algn="ctr"/>
              <a:r>
                <a:rPr lang="en-GB" sz="1800" smtClean="0">
                  <a:solidFill>
                    <a:srgbClr val="FF0000"/>
                  </a:solidFill>
                  <a:latin typeface="+mj-lt"/>
                  <a:cs typeface="Courier"/>
                </a:rPr>
                <a:t>Check.occurences.outside.range</a:t>
              </a:r>
              <a:endParaRPr lang="en-GB" sz="1800">
                <a:solidFill>
                  <a:srgbClr val="FF0000"/>
                </a:solidFill>
                <a:latin typeface="+mj-lt"/>
                <a:cs typeface="Courier"/>
              </a:endParaRPr>
            </a:p>
          </p:txBody>
        </p:sp>
        <p:sp>
          <p:nvSpPr>
            <p:cNvPr id="780" name="Rectángulo 779"/>
            <p:cNvSpPr/>
            <p:nvPr/>
          </p:nvSpPr>
          <p:spPr>
            <a:xfrm>
              <a:off x="7957493" y="1019923"/>
              <a:ext cx="4131460" cy="1437803"/>
            </a:xfrm>
            <a:prstGeom prst="rect">
              <a:avLst/>
            </a:prstGeom>
            <a:noFill/>
            <a:ln>
              <a:solidFill>
                <a:srgbClr val="7F7F7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100">
                <a:solidFill>
                  <a:srgbClr val="000000"/>
                </a:solidFill>
                <a:latin typeface="Courier"/>
                <a:cs typeface="Courier"/>
              </a:endParaRPr>
            </a:p>
          </p:txBody>
        </p:sp>
      </p:grpSp>
      <p:grpSp>
        <p:nvGrpSpPr>
          <p:cNvPr id="781" name="Agrupar 780"/>
          <p:cNvGrpSpPr/>
          <p:nvPr/>
        </p:nvGrpSpPr>
        <p:grpSpPr>
          <a:xfrm>
            <a:off x="27369684" y="7756048"/>
            <a:ext cx="1818250" cy="1800000"/>
            <a:chOff x="7453238" y="11450291"/>
            <a:chExt cx="1818250" cy="1800000"/>
          </a:xfrm>
        </p:grpSpPr>
        <p:sp>
          <p:nvSpPr>
            <p:cNvPr id="782" name="Decisión 781"/>
            <p:cNvSpPr/>
            <p:nvPr/>
          </p:nvSpPr>
          <p:spPr>
            <a:xfrm>
              <a:off x="7453438" y="11450291"/>
              <a:ext cx="1800000" cy="1800000"/>
            </a:xfrm>
            <a:prstGeom prst="flowChartDecision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83" name="CuadroTexto 782"/>
            <p:cNvSpPr txBox="1"/>
            <p:nvPr/>
          </p:nvSpPr>
          <p:spPr>
            <a:xfrm>
              <a:off x="7453238" y="11927907"/>
              <a:ext cx="181825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800" smtClean="0"/>
                <a:t>Occurrences outside of range.</a:t>
              </a:r>
              <a:endParaRPr lang="en-GB" sz="1800">
                <a:latin typeface="+mj-lt"/>
                <a:cs typeface="Courier"/>
              </a:endParaRPr>
            </a:p>
          </p:txBody>
        </p:sp>
      </p:grpSp>
      <p:cxnSp>
        <p:nvCxnSpPr>
          <p:cNvPr id="784" name="Conector recto de flecha 783"/>
          <p:cNvCxnSpPr/>
          <p:nvPr/>
        </p:nvCxnSpPr>
        <p:spPr>
          <a:xfrm rot="10800000">
            <a:off x="28237275" y="6692815"/>
            <a:ext cx="0" cy="1063233"/>
          </a:xfrm>
          <a:prstGeom prst="straightConnector1">
            <a:avLst/>
          </a:prstGeom>
          <a:ln w="6350" cmpd="sng">
            <a:solidFill>
              <a:schemeClr val="bg1">
                <a:lumMod val="6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5" name="Conector recto de flecha 784"/>
          <p:cNvCxnSpPr/>
          <p:nvPr/>
        </p:nvCxnSpPr>
        <p:spPr>
          <a:xfrm rot="5400000" flipV="1">
            <a:off x="26838068" y="8115600"/>
            <a:ext cx="0" cy="1063233"/>
          </a:xfrm>
          <a:prstGeom prst="straightConnector1">
            <a:avLst/>
          </a:prstGeom>
          <a:ln w="6350" cmpd="sng">
            <a:solidFill>
              <a:schemeClr val="bg1">
                <a:lumMod val="6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86" name="Agrupar 785"/>
          <p:cNvGrpSpPr/>
          <p:nvPr/>
        </p:nvGrpSpPr>
        <p:grpSpPr>
          <a:xfrm>
            <a:off x="26652852" y="5252815"/>
            <a:ext cx="3240000" cy="1440000"/>
            <a:chOff x="13171037" y="8704681"/>
            <a:chExt cx="3240000" cy="1440000"/>
          </a:xfrm>
        </p:grpSpPr>
        <p:sp>
          <p:nvSpPr>
            <p:cNvPr id="787" name="Operación manual 786"/>
            <p:cNvSpPr/>
            <p:nvPr/>
          </p:nvSpPr>
          <p:spPr>
            <a:xfrm>
              <a:off x="13171037" y="8704681"/>
              <a:ext cx="3240000" cy="1440000"/>
            </a:xfrm>
            <a:prstGeom prst="flowChartManualOperation">
              <a:avLst/>
            </a:prstGeom>
            <a:noFill/>
            <a:ln>
              <a:solidFill>
                <a:srgbClr val="66006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88" name="CuadroTexto 787"/>
            <p:cNvSpPr txBox="1"/>
            <p:nvPr/>
          </p:nvSpPr>
          <p:spPr>
            <a:xfrm>
              <a:off x="13769940" y="9088471"/>
              <a:ext cx="203642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smtClean="0">
                  <a:solidFill>
                    <a:srgbClr val="000000"/>
                  </a:solidFill>
                  <a:cs typeface="Courier"/>
                </a:rPr>
                <a:t>Delete occurrences.</a:t>
              </a:r>
            </a:p>
          </p:txBody>
        </p:sp>
      </p:grpSp>
      <p:cxnSp>
        <p:nvCxnSpPr>
          <p:cNvPr id="789" name="Conector recto de flecha 788"/>
          <p:cNvCxnSpPr/>
          <p:nvPr/>
        </p:nvCxnSpPr>
        <p:spPr>
          <a:xfrm flipV="1">
            <a:off x="29170004" y="8688341"/>
            <a:ext cx="1080000" cy="0"/>
          </a:xfrm>
          <a:prstGeom prst="straightConnector1">
            <a:avLst/>
          </a:prstGeom>
          <a:ln w="6350" cmpd="sng">
            <a:solidFill>
              <a:schemeClr val="bg1">
                <a:lumMod val="6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90" name="Agrupar 789"/>
          <p:cNvGrpSpPr/>
          <p:nvPr/>
        </p:nvGrpSpPr>
        <p:grpSpPr>
          <a:xfrm>
            <a:off x="29996132" y="8068402"/>
            <a:ext cx="3240000" cy="1440000"/>
            <a:chOff x="7813478" y="3923522"/>
            <a:chExt cx="3240000" cy="1440000"/>
          </a:xfrm>
        </p:grpSpPr>
        <p:grpSp>
          <p:nvGrpSpPr>
            <p:cNvPr id="791" name="Agrupar 790"/>
            <p:cNvGrpSpPr/>
            <p:nvPr/>
          </p:nvGrpSpPr>
          <p:grpSpPr>
            <a:xfrm>
              <a:off x="7813478" y="3923522"/>
              <a:ext cx="3240000" cy="1440000"/>
              <a:chOff x="7381430" y="3923522"/>
              <a:chExt cx="4542190" cy="1802401"/>
            </a:xfrm>
          </p:grpSpPr>
          <p:sp>
            <p:nvSpPr>
              <p:cNvPr id="793" name="Documento 792"/>
              <p:cNvSpPr/>
              <p:nvPr/>
            </p:nvSpPr>
            <p:spPr>
              <a:xfrm>
                <a:off x="7977121" y="4105474"/>
                <a:ext cx="3442258" cy="1512168"/>
              </a:xfrm>
              <a:prstGeom prst="flowChartDocument">
                <a:avLst/>
              </a:prstGeom>
              <a:noFill/>
              <a:ln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>
                  <a:solidFill>
                    <a:schemeClr val="tx1"/>
                  </a:solidFill>
                  <a:latin typeface="Courier"/>
                  <a:cs typeface="Courier"/>
                </a:endParaRPr>
              </a:p>
            </p:txBody>
          </p:sp>
          <p:sp>
            <p:nvSpPr>
              <p:cNvPr id="794" name="Paralelogramo 793"/>
              <p:cNvSpPr/>
              <p:nvPr/>
            </p:nvSpPr>
            <p:spPr>
              <a:xfrm>
                <a:off x="7381430" y="3923522"/>
                <a:ext cx="4542190" cy="1802401"/>
              </a:xfrm>
              <a:prstGeom prst="parallelogram">
                <a:avLst>
                  <a:gd name="adj" fmla="val 29606"/>
                </a:avLst>
              </a:prstGeom>
              <a:noFill/>
              <a:ln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GB" sz="2000">
                  <a:solidFill>
                    <a:schemeClr val="tx1"/>
                  </a:solidFill>
                  <a:latin typeface="Courier"/>
                  <a:cs typeface="Courier"/>
                </a:endParaRPr>
              </a:p>
            </p:txBody>
          </p:sp>
        </p:grpSp>
        <p:sp>
          <p:nvSpPr>
            <p:cNvPr id="792" name="CuadroTexto 791"/>
            <p:cNvSpPr txBox="1"/>
            <p:nvPr/>
          </p:nvSpPr>
          <p:spPr>
            <a:xfrm>
              <a:off x="8234952" y="4223868"/>
              <a:ext cx="245540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smtClean="0">
                  <a:solidFill>
                    <a:srgbClr val="000000"/>
                  </a:solidFill>
                  <a:cs typeface="Courier"/>
                </a:rPr>
                <a:t>Species table with </a:t>
              </a:r>
              <a:r>
                <a:rPr lang="en-GB" sz="2000"/>
                <a:t>clean geographic </a:t>
              </a:r>
              <a:r>
                <a:rPr lang="en-GB" sz="2000" smtClean="0"/>
                <a:t>data.</a:t>
              </a:r>
              <a:r>
                <a:rPr lang="en-GB" sz="2000" smtClean="0">
                  <a:solidFill>
                    <a:srgbClr val="000000"/>
                  </a:solidFill>
                  <a:cs typeface="Courier"/>
                </a:rPr>
                <a:t> </a:t>
              </a:r>
            </a:p>
          </p:txBody>
        </p:sp>
      </p:grpSp>
      <p:grpSp>
        <p:nvGrpSpPr>
          <p:cNvPr id="795" name="Agrupar 794"/>
          <p:cNvGrpSpPr/>
          <p:nvPr/>
        </p:nvGrpSpPr>
        <p:grpSpPr>
          <a:xfrm>
            <a:off x="30085016" y="5480536"/>
            <a:ext cx="3240001" cy="1631216"/>
            <a:chOff x="7957493" y="983593"/>
            <a:chExt cx="4131461" cy="1628727"/>
          </a:xfrm>
        </p:grpSpPr>
        <p:sp>
          <p:nvSpPr>
            <p:cNvPr id="796" name="CuadroTexto 795"/>
            <p:cNvSpPr txBox="1"/>
            <p:nvPr/>
          </p:nvSpPr>
          <p:spPr>
            <a:xfrm>
              <a:off x="7957494" y="983593"/>
              <a:ext cx="4131460" cy="1628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dirty="0" smtClean="0">
                  <a:solidFill>
                    <a:srgbClr val="000000"/>
                  </a:solidFill>
                  <a:latin typeface="+mj-lt"/>
                  <a:cs typeface="Courier"/>
                </a:rPr>
                <a:t>Check distance between distributional points of a species and print some </a:t>
              </a:r>
              <a:r>
                <a:rPr lang="en-GB" sz="2000" dirty="0"/>
                <a:t>statistical measures</a:t>
              </a:r>
              <a:r>
                <a:rPr lang="en-GB" sz="2000" dirty="0" smtClean="0">
                  <a:solidFill>
                    <a:srgbClr val="000000"/>
                  </a:solidFill>
                  <a:latin typeface="+mj-lt"/>
                  <a:cs typeface="Courier"/>
                </a:rPr>
                <a:t>.</a:t>
              </a:r>
            </a:p>
            <a:p>
              <a:pPr algn="ctr"/>
              <a:r>
                <a:rPr lang="en-GB" sz="2000" dirty="0" err="1" smtClean="0">
                  <a:solidFill>
                    <a:srgbClr val="FF0000"/>
                  </a:solidFill>
                  <a:latin typeface="+mj-lt"/>
                  <a:cs typeface="Courier"/>
                </a:rPr>
                <a:t>Statistic.distributional.points</a:t>
              </a:r>
              <a:endParaRPr lang="en-GB" sz="2000" dirty="0">
                <a:solidFill>
                  <a:srgbClr val="FF0000"/>
                </a:solidFill>
                <a:latin typeface="+mj-lt"/>
                <a:cs typeface="Courier"/>
              </a:endParaRPr>
            </a:p>
          </p:txBody>
        </p:sp>
        <p:sp>
          <p:nvSpPr>
            <p:cNvPr id="797" name="Rectángulo 796"/>
            <p:cNvSpPr/>
            <p:nvPr/>
          </p:nvSpPr>
          <p:spPr>
            <a:xfrm>
              <a:off x="7957493" y="1083506"/>
              <a:ext cx="4131460" cy="1437803"/>
            </a:xfrm>
            <a:prstGeom prst="rect">
              <a:avLst/>
            </a:prstGeom>
            <a:noFill/>
            <a:ln>
              <a:solidFill>
                <a:srgbClr val="7F7F7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100">
                <a:solidFill>
                  <a:srgbClr val="000000"/>
                </a:solidFill>
                <a:latin typeface="Courier"/>
                <a:cs typeface="Courier"/>
              </a:endParaRPr>
            </a:p>
          </p:txBody>
        </p:sp>
      </p:grpSp>
      <p:cxnSp>
        <p:nvCxnSpPr>
          <p:cNvPr id="798" name="Conector recto de flecha 797"/>
          <p:cNvCxnSpPr/>
          <p:nvPr/>
        </p:nvCxnSpPr>
        <p:spPr>
          <a:xfrm flipV="1">
            <a:off x="33325014" y="6344491"/>
            <a:ext cx="1080000" cy="0"/>
          </a:xfrm>
          <a:prstGeom prst="straightConnector1">
            <a:avLst/>
          </a:prstGeom>
          <a:ln w="6350" cmpd="sng">
            <a:solidFill>
              <a:schemeClr val="bg1">
                <a:lumMod val="6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9" name="Conector recto de flecha 798"/>
          <p:cNvCxnSpPr/>
          <p:nvPr/>
        </p:nvCxnSpPr>
        <p:spPr>
          <a:xfrm>
            <a:off x="31724324" y="9525289"/>
            <a:ext cx="1770" cy="1080000"/>
          </a:xfrm>
          <a:prstGeom prst="straightConnector1">
            <a:avLst/>
          </a:prstGeom>
          <a:ln w="6350" cmpd="sng">
            <a:solidFill>
              <a:schemeClr val="bg1">
                <a:lumMod val="6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00" name="Agrupar 799"/>
          <p:cNvGrpSpPr/>
          <p:nvPr/>
        </p:nvGrpSpPr>
        <p:grpSpPr>
          <a:xfrm>
            <a:off x="30085015" y="10642789"/>
            <a:ext cx="3240001" cy="1440000"/>
            <a:chOff x="7957493" y="1083506"/>
            <a:chExt cx="4131461" cy="1437803"/>
          </a:xfrm>
        </p:grpSpPr>
        <p:sp>
          <p:nvSpPr>
            <p:cNvPr id="801" name="CuadroTexto 800"/>
            <p:cNvSpPr txBox="1"/>
            <p:nvPr/>
          </p:nvSpPr>
          <p:spPr>
            <a:xfrm>
              <a:off x="7957494" y="1083506"/>
              <a:ext cx="4131460" cy="13214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smtClean="0"/>
                <a:t>Write TNT matrix: Parsimony Analysis </a:t>
              </a:r>
            </a:p>
            <a:p>
              <a:pPr algn="ctr"/>
              <a:r>
                <a:rPr lang="en-GB" sz="2000" smtClean="0"/>
                <a:t>Endemism (PAE). </a:t>
              </a:r>
            </a:p>
            <a:p>
              <a:pPr algn="ctr"/>
              <a:r>
                <a:rPr lang="en-GB" sz="2000" smtClean="0">
                  <a:solidFill>
                    <a:srgbClr val="FF0000"/>
                  </a:solidFill>
                </a:rPr>
                <a:t>Matrix.to.PAE </a:t>
              </a:r>
              <a:endParaRPr lang="en-GB" sz="2000">
                <a:solidFill>
                  <a:srgbClr val="FF0000"/>
                </a:solidFill>
              </a:endParaRPr>
            </a:p>
          </p:txBody>
        </p:sp>
        <p:sp>
          <p:nvSpPr>
            <p:cNvPr id="802" name="Rectángulo 801"/>
            <p:cNvSpPr/>
            <p:nvPr/>
          </p:nvSpPr>
          <p:spPr>
            <a:xfrm>
              <a:off x="7957493" y="1083506"/>
              <a:ext cx="4131460" cy="1437803"/>
            </a:xfrm>
            <a:prstGeom prst="rect">
              <a:avLst/>
            </a:prstGeom>
            <a:noFill/>
            <a:ln>
              <a:solidFill>
                <a:srgbClr val="7F7F7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100">
                <a:solidFill>
                  <a:srgbClr val="000000"/>
                </a:solidFill>
                <a:latin typeface="Courier"/>
                <a:cs typeface="Courier"/>
              </a:endParaRPr>
            </a:p>
          </p:txBody>
        </p:sp>
      </p:grpSp>
      <p:cxnSp>
        <p:nvCxnSpPr>
          <p:cNvPr id="803" name="Conector recto de flecha 802"/>
          <p:cNvCxnSpPr/>
          <p:nvPr/>
        </p:nvCxnSpPr>
        <p:spPr>
          <a:xfrm>
            <a:off x="31722554" y="12100810"/>
            <a:ext cx="1770" cy="1080000"/>
          </a:xfrm>
          <a:prstGeom prst="straightConnector1">
            <a:avLst/>
          </a:prstGeom>
          <a:ln w="6350" cmpd="sng">
            <a:solidFill>
              <a:schemeClr val="bg1">
                <a:lumMod val="6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04" name="Agrupar 803"/>
          <p:cNvGrpSpPr/>
          <p:nvPr/>
        </p:nvGrpSpPr>
        <p:grpSpPr>
          <a:xfrm>
            <a:off x="30085014" y="13220089"/>
            <a:ext cx="3240001" cy="1440000"/>
            <a:chOff x="7957493" y="1083506"/>
            <a:chExt cx="4131461" cy="1437803"/>
          </a:xfrm>
        </p:grpSpPr>
        <p:sp>
          <p:nvSpPr>
            <p:cNvPr id="805" name="CuadroTexto 804"/>
            <p:cNvSpPr txBox="1"/>
            <p:nvPr/>
          </p:nvSpPr>
          <p:spPr>
            <a:xfrm>
              <a:off x="7957494" y="1083506"/>
              <a:ext cx="4131460" cy="13214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smtClean="0"/>
                <a:t>Parsimony Analysis Endemism (PAE). </a:t>
              </a:r>
            </a:p>
            <a:p>
              <a:pPr algn="ctr"/>
              <a:endParaRPr lang="en-GB" sz="2000" smtClean="0">
                <a:solidFill>
                  <a:srgbClr val="FF0000"/>
                </a:solidFill>
                <a:latin typeface="+mj-lt"/>
                <a:cs typeface="Courier"/>
              </a:endParaRPr>
            </a:p>
            <a:p>
              <a:pPr algn="ctr"/>
              <a:r>
                <a:rPr lang="en-GB" sz="2000" smtClean="0">
                  <a:solidFill>
                    <a:srgbClr val="FF0000"/>
                  </a:solidFill>
                  <a:latin typeface="+mj-lt"/>
                  <a:cs typeface="Courier"/>
                </a:rPr>
                <a:t>PAE.Analysis</a:t>
              </a:r>
            </a:p>
          </p:txBody>
        </p:sp>
        <p:sp>
          <p:nvSpPr>
            <p:cNvPr id="806" name="Rectángulo 805"/>
            <p:cNvSpPr/>
            <p:nvPr/>
          </p:nvSpPr>
          <p:spPr>
            <a:xfrm>
              <a:off x="7957493" y="1083506"/>
              <a:ext cx="4131460" cy="1437803"/>
            </a:xfrm>
            <a:prstGeom prst="rect">
              <a:avLst/>
            </a:prstGeom>
            <a:noFill/>
            <a:ln>
              <a:solidFill>
                <a:srgbClr val="7F7F7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100">
                <a:solidFill>
                  <a:srgbClr val="000000"/>
                </a:solidFill>
                <a:latin typeface="Courier"/>
                <a:cs typeface="Courier"/>
              </a:endParaRPr>
            </a:p>
          </p:txBody>
        </p:sp>
      </p:grpSp>
      <p:cxnSp>
        <p:nvCxnSpPr>
          <p:cNvPr id="807" name="Conector recto de flecha 806"/>
          <p:cNvCxnSpPr/>
          <p:nvPr/>
        </p:nvCxnSpPr>
        <p:spPr>
          <a:xfrm>
            <a:off x="31720784" y="14693098"/>
            <a:ext cx="1770" cy="1080000"/>
          </a:xfrm>
          <a:prstGeom prst="straightConnector1">
            <a:avLst/>
          </a:prstGeom>
          <a:ln w="6350" cmpd="sng">
            <a:solidFill>
              <a:schemeClr val="bg1">
                <a:lumMod val="6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08" name="Agrupar 807"/>
          <p:cNvGrpSpPr/>
          <p:nvPr/>
        </p:nvGrpSpPr>
        <p:grpSpPr>
          <a:xfrm>
            <a:off x="30108108" y="15844135"/>
            <a:ext cx="3240001" cy="1440000"/>
            <a:chOff x="7957493" y="1083506"/>
            <a:chExt cx="4131461" cy="1437803"/>
          </a:xfrm>
        </p:grpSpPr>
        <p:sp>
          <p:nvSpPr>
            <p:cNvPr id="809" name="CuadroTexto 808"/>
            <p:cNvSpPr txBox="1"/>
            <p:nvPr/>
          </p:nvSpPr>
          <p:spPr>
            <a:xfrm>
              <a:off x="7957494" y="1083506"/>
              <a:ext cx="4131460" cy="13214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dirty="0" smtClean="0">
                  <a:solidFill>
                    <a:srgbClr val="000000"/>
                  </a:solidFill>
                  <a:latin typeface="+mj-lt"/>
                  <a:cs typeface="Courier"/>
                </a:rPr>
                <a:t>Read and graph the PAE results.</a:t>
              </a:r>
            </a:p>
            <a:p>
              <a:pPr algn="ctr"/>
              <a:endParaRPr lang="en-GB" sz="2000" dirty="0">
                <a:solidFill>
                  <a:srgbClr val="000000"/>
                </a:solidFill>
                <a:latin typeface="+mj-lt"/>
                <a:cs typeface="Courier"/>
              </a:endParaRPr>
            </a:p>
            <a:p>
              <a:pPr algn="ctr"/>
              <a:r>
                <a:rPr lang="en-GB" sz="2000" dirty="0" err="1" smtClean="0">
                  <a:solidFill>
                    <a:srgbClr val="FF0000"/>
                  </a:solidFill>
                  <a:latin typeface="+mj-lt"/>
                  <a:cs typeface="Courier"/>
                </a:rPr>
                <a:t>Read.and.graph.PAE</a:t>
              </a:r>
              <a:endParaRPr lang="en-GB" sz="2000" dirty="0" smtClean="0">
                <a:solidFill>
                  <a:srgbClr val="FF0000"/>
                </a:solidFill>
                <a:latin typeface="+mj-lt"/>
                <a:cs typeface="Courier"/>
              </a:endParaRPr>
            </a:p>
          </p:txBody>
        </p:sp>
        <p:sp>
          <p:nvSpPr>
            <p:cNvPr id="810" name="Rectángulo 809"/>
            <p:cNvSpPr/>
            <p:nvPr/>
          </p:nvSpPr>
          <p:spPr>
            <a:xfrm>
              <a:off x="7957493" y="1083506"/>
              <a:ext cx="4131460" cy="1437803"/>
            </a:xfrm>
            <a:prstGeom prst="rect">
              <a:avLst/>
            </a:prstGeom>
            <a:noFill/>
            <a:ln>
              <a:solidFill>
                <a:srgbClr val="7F7F7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100">
                <a:solidFill>
                  <a:srgbClr val="000000"/>
                </a:solidFill>
                <a:latin typeface="Courier"/>
                <a:cs typeface="Courier"/>
              </a:endParaRPr>
            </a:p>
          </p:txBody>
        </p:sp>
      </p:grpSp>
      <p:cxnSp>
        <p:nvCxnSpPr>
          <p:cNvPr id="811" name="Conector recto de flecha 810"/>
          <p:cNvCxnSpPr/>
          <p:nvPr/>
        </p:nvCxnSpPr>
        <p:spPr>
          <a:xfrm rot="5400000">
            <a:off x="29567224" y="16025157"/>
            <a:ext cx="1770" cy="1080000"/>
          </a:xfrm>
          <a:prstGeom prst="straightConnector1">
            <a:avLst/>
          </a:prstGeom>
          <a:ln w="6350" cmpd="sng">
            <a:solidFill>
              <a:schemeClr val="bg1">
                <a:lumMod val="6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2" name="Conector recto de flecha 811"/>
          <p:cNvCxnSpPr/>
          <p:nvPr/>
        </p:nvCxnSpPr>
        <p:spPr>
          <a:xfrm flipV="1">
            <a:off x="33092596" y="8692794"/>
            <a:ext cx="1080000" cy="0"/>
          </a:xfrm>
          <a:prstGeom prst="straightConnector1">
            <a:avLst/>
          </a:prstGeom>
          <a:ln w="6350" cmpd="sng">
            <a:solidFill>
              <a:schemeClr val="bg1">
                <a:lumMod val="6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13" name="Agrupar 812"/>
          <p:cNvGrpSpPr/>
          <p:nvPr/>
        </p:nvGrpSpPr>
        <p:grpSpPr>
          <a:xfrm>
            <a:off x="34172596" y="8068402"/>
            <a:ext cx="3240001" cy="1440000"/>
            <a:chOff x="7957493" y="1083506"/>
            <a:chExt cx="4131461" cy="1437803"/>
          </a:xfrm>
        </p:grpSpPr>
        <p:sp>
          <p:nvSpPr>
            <p:cNvPr id="814" name="CuadroTexto 813"/>
            <p:cNvSpPr txBox="1"/>
            <p:nvPr/>
          </p:nvSpPr>
          <p:spPr>
            <a:xfrm>
              <a:off x="7957494" y="1083506"/>
              <a:ext cx="4131460" cy="13214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smtClean="0">
                  <a:solidFill>
                    <a:srgbClr val="000000"/>
                  </a:solidFill>
                  <a:latin typeface="+mj-lt"/>
                  <a:cs typeface="Courier"/>
                </a:rPr>
                <a:t>Write file to Martitracks software vr 0.67b</a:t>
              </a:r>
              <a:r>
                <a:rPr lang="en-GB" sz="2000" baseline="30000" smtClean="0">
                  <a:solidFill>
                    <a:srgbClr val="000000"/>
                  </a:solidFill>
                  <a:latin typeface="+mj-lt"/>
                  <a:cs typeface="Courier"/>
                </a:rPr>
                <a:t> 1</a:t>
              </a:r>
            </a:p>
            <a:p>
              <a:pPr algn="ctr"/>
              <a:endParaRPr lang="en-GB" sz="2000">
                <a:solidFill>
                  <a:srgbClr val="000000"/>
                </a:solidFill>
                <a:latin typeface="+mj-lt"/>
                <a:cs typeface="Courier"/>
              </a:endParaRPr>
            </a:p>
            <a:p>
              <a:pPr algn="ctr"/>
              <a:r>
                <a:rPr lang="en-GB" sz="2000" smtClean="0">
                  <a:solidFill>
                    <a:srgbClr val="FF0000"/>
                  </a:solidFill>
                  <a:latin typeface="+mj-lt"/>
                  <a:cs typeface="Courier"/>
                </a:rPr>
                <a:t>Write.Marti</a:t>
              </a:r>
            </a:p>
          </p:txBody>
        </p:sp>
        <p:sp>
          <p:nvSpPr>
            <p:cNvPr id="815" name="Rectángulo 814"/>
            <p:cNvSpPr/>
            <p:nvPr/>
          </p:nvSpPr>
          <p:spPr>
            <a:xfrm>
              <a:off x="7957493" y="1083506"/>
              <a:ext cx="4131460" cy="1437803"/>
            </a:xfrm>
            <a:prstGeom prst="rect">
              <a:avLst/>
            </a:prstGeom>
            <a:noFill/>
            <a:ln>
              <a:solidFill>
                <a:srgbClr val="7F7F7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100">
                <a:solidFill>
                  <a:srgbClr val="000000"/>
                </a:solidFill>
                <a:latin typeface="Courier"/>
                <a:cs typeface="Courier"/>
              </a:endParaRPr>
            </a:p>
          </p:txBody>
        </p:sp>
      </p:grpSp>
      <p:grpSp>
        <p:nvGrpSpPr>
          <p:cNvPr id="816" name="Agrupar 815"/>
          <p:cNvGrpSpPr/>
          <p:nvPr/>
        </p:nvGrpSpPr>
        <p:grpSpPr>
          <a:xfrm>
            <a:off x="34208780" y="10660530"/>
            <a:ext cx="3240000" cy="1440000"/>
            <a:chOff x="7813478" y="3923522"/>
            <a:chExt cx="3240000" cy="1440000"/>
          </a:xfrm>
        </p:grpSpPr>
        <p:grpSp>
          <p:nvGrpSpPr>
            <p:cNvPr id="817" name="Agrupar 816"/>
            <p:cNvGrpSpPr/>
            <p:nvPr/>
          </p:nvGrpSpPr>
          <p:grpSpPr>
            <a:xfrm>
              <a:off x="7813478" y="3923522"/>
              <a:ext cx="3240000" cy="1440000"/>
              <a:chOff x="7381430" y="3923522"/>
              <a:chExt cx="4542190" cy="1802401"/>
            </a:xfrm>
          </p:grpSpPr>
          <p:sp>
            <p:nvSpPr>
              <p:cNvPr id="819" name="Documento 818"/>
              <p:cNvSpPr/>
              <p:nvPr/>
            </p:nvSpPr>
            <p:spPr>
              <a:xfrm>
                <a:off x="7977121" y="4105474"/>
                <a:ext cx="3442258" cy="1512168"/>
              </a:xfrm>
              <a:prstGeom prst="flowChartDocument">
                <a:avLst/>
              </a:prstGeom>
              <a:noFill/>
              <a:ln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>
                  <a:solidFill>
                    <a:schemeClr val="tx1"/>
                  </a:solidFill>
                  <a:latin typeface="Courier"/>
                  <a:cs typeface="Courier"/>
                </a:endParaRPr>
              </a:p>
            </p:txBody>
          </p:sp>
          <p:sp>
            <p:nvSpPr>
              <p:cNvPr id="820" name="Paralelogramo 819"/>
              <p:cNvSpPr/>
              <p:nvPr/>
            </p:nvSpPr>
            <p:spPr>
              <a:xfrm>
                <a:off x="7381430" y="3923522"/>
                <a:ext cx="4542190" cy="1802401"/>
              </a:xfrm>
              <a:prstGeom prst="parallelogram">
                <a:avLst>
                  <a:gd name="adj" fmla="val 29606"/>
                </a:avLst>
              </a:prstGeom>
              <a:noFill/>
              <a:ln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GB" sz="2000">
                  <a:solidFill>
                    <a:schemeClr val="tx1"/>
                  </a:solidFill>
                  <a:latin typeface="Courier"/>
                  <a:cs typeface="Courier"/>
                </a:endParaRPr>
              </a:p>
            </p:txBody>
          </p:sp>
        </p:grpSp>
        <p:sp>
          <p:nvSpPr>
            <p:cNvPr id="818" name="CuadroTexto 817"/>
            <p:cNvSpPr txBox="1"/>
            <p:nvPr/>
          </p:nvSpPr>
          <p:spPr>
            <a:xfrm>
              <a:off x="8234952" y="4223868"/>
              <a:ext cx="245540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smtClean="0">
                  <a:solidFill>
                    <a:srgbClr val="000000"/>
                  </a:solidFill>
                  <a:cs typeface="Courier"/>
                </a:rPr>
                <a:t>Input file to track analysis.</a:t>
              </a:r>
            </a:p>
          </p:txBody>
        </p:sp>
      </p:grpSp>
      <p:cxnSp>
        <p:nvCxnSpPr>
          <p:cNvPr id="821" name="Conector recto de flecha 820"/>
          <p:cNvCxnSpPr/>
          <p:nvPr/>
        </p:nvCxnSpPr>
        <p:spPr>
          <a:xfrm>
            <a:off x="35827010" y="12158841"/>
            <a:ext cx="1770" cy="1080000"/>
          </a:xfrm>
          <a:prstGeom prst="straightConnector1">
            <a:avLst/>
          </a:prstGeom>
          <a:ln w="6350" cmpd="sng">
            <a:solidFill>
              <a:schemeClr val="bg1">
                <a:lumMod val="6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22" name="Agrupar 821"/>
          <p:cNvGrpSpPr/>
          <p:nvPr/>
        </p:nvGrpSpPr>
        <p:grpSpPr>
          <a:xfrm>
            <a:off x="34244963" y="13252978"/>
            <a:ext cx="3240001" cy="1440000"/>
            <a:chOff x="7957493" y="1083506"/>
            <a:chExt cx="4131461" cy="1437803"/>
          </a:xfrm>
        </p:grpSpPr>
        <p:sp>
          <p:nvSpPr>
            <p:cNvPr id="823" name="CuadroTexto 822"/>
            <p:cNvSpPr txBox="1"/>
            <p:nvPr/>
          </p:nvSpPr>
          <p:spPr>
            <a:xfrm>
              <a:off x="7957494" y="1083506"/>
              <a:ext cx="4131460" cy="13214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smtClean="0">
                  <a:solidFill>
                    <a:srgbClr val="000000"/>
                  </a:solidFill>
                  <a:latin typeface="+mj-lt"/>
                  <a:cs typeface="Courier"/>
                </a:rPr>
                <a:t>Write input file from Martitracks file to NDM/VNDM </a:t>
              </a:r>
              <a:r>
                <a:rPr lang="en-GB" sz="2000" baseline="30000" smtClean="0">
                  <a:solidFill>
                    <a:srgbClr val="000000"/>
                  </a:solidFill>
                  <a:latin typeface="+mj-lt"/>
                  <a:cs typeface="Courier"/>
                </a:rPr>
                <a:t>4</a:t>
              </a:r>
              <a:endParaRPr lang="en-GB" sz="2000" baseline="30000">
                <a:solidFill>
                  <a:srgbClr val="000000"/>
                </a:solidFill>
                <a:latin typeface="+mj-lt"/>
                <a:cs typeface="Courier"/>
              </a:endParaRPr>
            </a:p>
            <a:p>
              <a:pPr algn="ctr"/>
              <a:r>
                <a:rPr lang="en-GB" sz="2000" smtClean="0">
                  <a:solidFill>
                    <a:srgbClr val="FF0000"/>
                  </a:solidFill>
                  <a:latin typeface="+mj-lt"/>
                  <a:cs typeface="Courier"/>
                </a:rPr>
                <a:t>Marti.to.Vndm</a:t>
              </a:r>
            </a:p>
          </p:txBody>
        </p:sp>
        <p:sp>
          <p:nvSpPr>
            <p:cNvPr id="824" name="Rectángulo 823"/>
            <p:cNvSpPr/>
            <p:nvPr/>
          </p:nvSpPr>
          <p:spPr>
            <a:xfrm>
              <a:off x="7957493" y="1083506"/>
              <a:ext cx="4131460" cy="1437803"/>
            </a:xfrm>
            <a:prstGeom prst="rect">
              <a:avLst/>
            </a:prstGeom>
            <a:noFill/>
            <a:ln>
              <a:solidFill>
                <a:srgbClr val="7F7F7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100">
                <a:solidFill>
                  <a:srgbClr val="000000"/>
                </a:solidFill>
                <a:latin typeface="Courier"/>
                <a:cs typeface="Courier"/>
              </a:endParaRPr>
            </a:p>
          </p:txBody>
        </p:sp>
      </p:grpSp>
      <p:cxnSp>
        <p:nvCxnSpPr>
          <p:cNvPr id="825" name="Conector recto de flecha 824"/>
          <p:cNvCxnSpPr/>
          <p:nvPr/>
        </p:nvCxnSpPr>
        <p:spPr>
          <a:xfrm>
            <a:off x="35833457" y="14746744"/>
            <a:ext cx="1770" cy="1080000"/>
          </a:xfrm>
          <a:prstGeom prst="straightConnector1">
            <a:avLst/>
          </a:prstGeom>
          <a:ln w="6350" cmpd="sng">
            <a:solidFill>
              <a:schemeClr val="bg1">
                <a:lumMod val="6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26" name="Agrupar 825"/>
          <p:cNvGrpSpPr/>
          <p:nvPr/>
        </p:nvGrpSpPr>
        <p:grpSpPr>
          <a:xfrm>
            <a:off x="34244963" y="15851841"/>
            <a:ext cx="3240000" cy="1440000"/>
            <a:chOff x="7813478" y="3923522"/>
            <a:chExt cx="3240000" cy="1440000"/>
          </a:xfrm>
        </p:grpSpPr>
        <p:grpSp>
          <p:nvGrpSpPr>
            <p:cNvPr id="827" name="Agrupar 826"/>
            <p:cNvGrpSpPr/>
            <p:nvPr/>
          </p:nvGrpSpPr>
          <p:grpSpPr>
            <a:xfrm>
              <a:off x="7813478" y="3923522"/>
              <a:ext cx="3240000" cy="1440000"/>
              <a:chOff x="7381430" y="3923522"/>
              <a:chExt cx="4542190" cy="1802401"/>
            </a:xfrm>
          </p:grpSpPr>
          <p:sp>
            <p:nvSpPr>
              <p:cNvPr id="829" name="Documento 828"/>
              <p:cNvSpPr/>
              <p:nvPr/>
            </p:nvSpPr>
            <p:spPr>
              <a:xfrm>
                <a:off x="7977121" y="4105474"/>
                <a:ext cx="3442258" cy="1512168"/>
              </a:xfrm>
              <a:prstGeom prst="flowChartDocument">
                <a:avLst/>
              </a:prstGeom>
              <a:noFill/>
              <a:ln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>
                  <a:solidFill>
                    <a:schemeClr val="tx1"/>
                  </a:solidFill>
                  <a:latin typeface="Courier"/>
                  <a:cs typeface="Courier"/>
                </a:endParaRPr>
              </a:p>
            </p:txBody>
          </p:sp>
          <p:sp>
            <p:nvSpPr>
              <p:cNvPr id="830" name="Paralelogramo 829"/>
              <p:cNvSpPr/>
              <p:nvPr/>
            </p:nvSpPr>
            <p:spPr>
              <a:xfrm>
                <a:off x="7381430" y="3923522"/>
                <a:ext cx="4542190" cy="1802401"/>
              </a:xfrm>
              <a:prstGeom prst="parallelogram">
                <a:avLst>
                  <a:gd name="adj" fmla="val 29606"/>
                </a:avLst>
              </a:prstGeom>
              <a:noFill/>
              <a:ln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GB" sz="2000">
                  <a:solidFill>
                    <a:schemeClr val="tx1"/>
                  </a:solidFill>
                  <a:latin typeface="Courier"/>
                  <a:cs typeface="Courier"/>
                </a:endParaRPr>
              </a:p>
            </p:txBody>
          </p:sp>
        </p:grpSp>
        <p:sp>
          <p:nvSpPr>
            <p:cNvPr id="828" name="CuadroTexto 827"/>
            <p:cNvSpPr txBox="1"/>
            <p:nvPr/>
          </p:nvSpPr>
          <p:spPr>
            <a:xfrm>
              <a:off x="8209664" y="4052338"/>
              <a:ext cx="245540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dirty="0" smtClean="0">
                  <a:solidFill>
                    <a:srgbClr val="000000"/>
                  </a:solidFill>
                  <a:cs typeface="Courier"/>
                </a:rPr>
                <a:t>Input file to </a:t>
              </a:r>
              <a:r>
                <a:rPr lang="en-GB" sz="2000" dirty="0" smtClean="0">
                  <a:solidFill>
                    <a:srgbClr val="000000"/>
                  </a:solidFill>
                  <a:cs typeface="Courier"/>
                </a:rPr>
                <a:t>analysis</a:t>
              </a:r>
              <a:r>
                <a:rPr lang="en-GB" sz="2000" dirty="0" smtClean="0">
                  <a:solidFill>
                    <a:srgbClr val="000000"/>
                  </a:solidFill>
                  <a:cs typeface="Courier"/>
                </a:rPr>
                <a:t> </a:t>
              </a:r>
              <a:r>
                <a:rPr lang="en-GB" sz="2000" dirty="0" smtClean="0">
                  <a:solidFill>
                    <a:srgbClr val="000000"/>
                  </a:solidFill>
                  <a:cs typeface="Courier"/>
                </a:rPr>
                <a:t>of endemism </a:t>
              </a:r>
              <a:r>
                <a:rPr lang="en-GB" sz="2000" dirty="0" smtClean="0">
                  <a:solidFill>
                    <a:srgbClr val="000000"/>
                  </a:solidFill>
                  <a:cs typeface="Courier"/>
                </a:rPr>
                <a:t>using </a:t>
              </a:r>
              <a:r>
                <a:rPr lang="en-GB" sz="2000" dirty="0" smtClean="0">
                  <a:solidFill>
                    <a:srgbClr val="000000"/>
                  </a:solidFill>
                  <a:cs typeface="Courier"/>
                </a:rPr>
                <a:t>optimality </a:t>
              </a:r>
              <a:r>
                <a:rPr lang="en-GB" sz="2000" dirty="0" smtClean="0">
                  <a:solidFill>
                    <a:srgbClr val="000000"/>
                  </a:solidFill>
                  <a:cs typeface="Courier"/>
                </a:rPr>
                <a:t>criterion.</a:t>
              </a:r>
              <a:endParaRPr lang="en-GB" sz="2000" dirty="0" smtClean="0">
                <a:solidFill>
                  <a:srgbClr val="000000"/>
                </a:solidFill>
                <a:cs typeface="Courier"/>
              </a:endParaRPr>
            </a:p>
          </p:txBody>
        </p:sp>
      </p:grpSp>
      <p:cxnSp>
        <p:nvCxnSpPr>
          <p:cNvPr id="831" name="Conector recto de flecha 830"/>
          <p:cNvCxnSpPr/>
          <p:nvPr/>
        </p:nvCxnSpPr>
        <p:spPr>
          <a:xfrm>
            <a:off x="35835227" y="17357394"/>
            <a:ext cx="1770" cy="1080000"/>
          </a:xfrm>
          <a:prstGeom prst="straightConnector1">
            <a:avLst/>
          </a:prstGeom>
          <a:ln w="6350" cmpd="sng">
            <a:solidFill>
              <a:schemeClr val="bg1">
                <a:lumMod val="6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32" name="Proceso alternativo 831"/>
          <p:cNvSpPr/>
          <p:nvPr/>
        </p:nvSpPr>
        <p:spPr>
          <a:xfrm>
            <a:off x="34172596" y="18509402"/>
            <a:ext cx="3240000" cy="1039548"/>
          </a:xfrm>
          <a:prstGeom prst="flowChartAlternateProcess">
            <a:avLst/>
          </a:prstGeom>
          <a:noFill/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rgbClr val="000000"/>
                </a:solidFill>
              </a:rPr>
              <a:t>Make Analysis in NDM/</a:t>
            </a:r>
            <a:r>
              <a:rPr lang="en-GB" sz="2000" dirty="0" smtClean="0">
                <a:solidFill>
                  <a:srgbClr val="000000"/>
                </a:solidFill>
              </a:rPr>
              <a:t>VNDM.</a:t>
            </a:r>
            <a:endParaRPr lang="en-GB" sz="2000" dirty="0">
              <a:solidFill>
                <a:srgbClr val="000000"/>
              </a:solidFill>
            </a:endParaRPr>
          </a:p>
        </p:txBody>
      </p:sp>
      <p:cxnSp>
        <p:nvCxnSpPr>
          <p:cNvPr id="833" name="Conector recto de flecha 832"/>
          <p:cNvCxnSpPr/>
          <p:nvPr/>
        </p:nvCxnSpPr>
        <p:spPr>
          <a:xfrm>
            <a:off x="35837648" y="19607919"/>
            <a:ext cx="1770" cy="1080000"/>
          </a:xfrm>
          <a:prstGeom prst="straightConnector1">
            <a:avLst/>
          </a:prstGeom>
          <a:ln w="6350" cmpd="sng">
            <a:solidFill>
              <a:schemeClr val="bg1">
                <a:lumMod val="6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34" name="Agrupar 833"/>
          <p:cNvGrpSpPr/>
          <p:nvPr/>
        </p:nvGrpSpPr>
        <p:grpSpPr>
          <a:xfrm>
            <a:off x="29921348" y="20694755"/>
            <a:ext cx="3240001" cy="1631216"/>
            <a:chOff x="7957493" y="1083506"/>
            <a:chExt cx="4131461" cy="1628727"/>
          </a:xfrm>
        </p:grpSpPr>
        <p:sp>
          <p:nvSpPr>
            <p:cNvPr id="835" name="CuadroTexto 834"/>
            <p:cNvSpPr txBox="1"/>
            <p:nvPr/>
          </p:nvSpPr>
          <p:spPr>
            <a:xfrm>
              <a:off x="7957494" y="1083506"/>
              <a:ext cx="4131460" cy="1628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smtClean="0">
                  <a:solidFill>
                    <a:srgbClr val="000000"/>
                  </a:solidFill>
                  <a:latin typeface="+mj-lt"/>
                  <a:cs typeface="Courier"/>
                </a:rPr>
                <a:t>Read VNDM output file in .Div form.</a:t>
              </a:r>
            </a:p>
            <a:p>
              <a:pPr algn="ctr"/>
              <a:endParaRPr lang="en-GB" sz="2000" smtClean="0">
                <a:solidFill>
                  <a:srgbClr val="000000"/>
                </a:solidFill>
                <a:latin typeface="+mj-lt"/>
                <a:cs typeface="Courier"/>
              </a:endParaRPr>
            </a:p>
            <a:p>
              <a:pPr algn="ctr"/>
              <a:r>
                <a:rPr lang="en-GB" sz="2000" smtClean="0">
                  <a:solidFill>
                    <a:srgbClr val="FF0000"/>
                  </a:solidFill>
                  <a:latin typeface="+mj-lt"/>
                  <a:cs typeface="Courier"/>
                </a:rPr>
                <a:t>Read.polygon.div.format</a:t>
              </a:r>
            </a:p>
            <a:p>
              <a:pPr algn="ctr"/>
              <a:endParaRPr lang="en-GB" sz="2000">
                <a:solidFill>
                  <a:srgbClr val="000000"/>
                </a:solidFill>
                <a:latin typeface="+mj-lt"/>
                <a:cs typeface="Courier"/>
              </a:endParaRPr>
            </a:p>
          </p:txBody>
        </p:sp>
        <p:sp>
          <p:nvSpPr>
            <p:cNvPr id="836" name="Rectángulo 835"/>
            <p:cNvSpPr/>
            <p:nvPr/>
          </p:nvSpPr>
          <p:spPr>
            <a:xfrm>
              <a:off x="7957493" y="1083506"/>
              <a:ext cx="4131460" cy="1437803"/>
            </a:xfrm>
            <a:prstGeom prst="rect">
              <a:avLst/>
            </a:prstGeom>
            <a:noFill/>
            <a:ln>
              <a:solidFill>
                <a:srgbClr val="7F7F7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100">
                <a:solidFill>
                  <a:srgbClr val="000000"/>
                </a:solidFill>
                <a:latin typeface="Courier"/>
                <a:cs typeface="Courier"/>
              </a:endParaRPr>
            </a:p>
          </p:txBody>
        </p:sp>
      </p:grpSp>
      <p:cxnSp>
        <p:nvCxnSpPr>
          <p:cNvPr id="842" name="Conector recto de flecha 841"/>
          <p:cNvCxnSpPr/>
          <p:nvPr/>
        </p:nvCxnSpPr>
        <p:spPr>
          <a:xfrm>
            <a:off x="31559873" y="22143868"/>
            <a:ext cx="1770" cy="1080000"/>
          </a:xfrm>
          <a:prstGeom prst="straightConnector1">
            <a:avLst/>
          </a:prstGeom>
          <a:ln w="6350" cmpd="sng">
            <a:solidFill>
              <a:schemeClr val="bg1">
                <a:lumMod val="6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43" name="Agrupar 842"/>
          <p:cNvGrpSpPr/>
          <p:nvPr/>
        </p:nvGrpSpPr>
        <p:grpSpPr>
          <a:xfrm>
            <a:off x="29926813" y="23261176"/>
            <a:ext cx="3240001" cy="1440000"/>
            <a:chOff x="7957493" y="1083506"/>
            <a:chExt cx="4131461" cy="1437803"/>
          </a:xfrm>
        </p:grpSpPr>
        <p:sp>
          <p:nvSpPr>
            <p:cNvPr id="844" name="CuadroTexto 843"/>
            <p:cNvSpPr txBox="1"/>
            <p:nvPr/>
          </p:nvSpPr>
          <p:spPr>
            <a:xfrm>
              <a:off x="7957494" y="1083506"/>
              <a:ext cx="4131460" cy="13214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smtClean="0"/>
                <a:t>Convert </a:t>
              </a:r>
            </a:p>
            <a:p>
              <a:pPr algn="ctr"/>
              <a:r>
                <a:rPr lang="en-GB" sz="2000" smtClean="0"/>
                <a:t>polygon .Div format to </a:t>
              </a:r>
            </a:p>
            <a:p>
              <a:pPr algn="ctr"/>
              <a:r>
                <a:rPr lang="en-GB" sz="2000" smtClean="0"/>
                <a:t>polygon .shp format. </a:t>
              </a:r>
              <a:endParaRPr lang="en-GB" sz="2000" smtClean="0">
                <a:solidFill>
                  <a:srgbClr val="000000"/>
                </a:solidFill>
                <a:latin typeface="+mj-lt"/>
                <a:cs typeface="Courier"/>
              </a:endParaRPr>
            </a:p>
            <a:p>
              <a:pPr algn="ctr"/>
              <a:r>
                <a:rPr lang="en-GB" sz="2000" smtClean="0">
                  <a:solidFill>
                    <a:srgbClr val="FF0000"/>
                  </a:solidFill>
                  <a:latin typeface="+mj-lt"/>
                  <a:cs typeface="Courier"/>
                </a:rPr>
                <a:t>Div.to.Shp</a:t>
              </a:r>
            </a:p>
          </p:txBody>
        </p:sp>
        <p:sp>
          <p:nvSpPr>
            <p:cNvPr id="845" name="Rectángulo 844"/>
            <p:cNvSpPr/>
            <p:nvPr/>
          </p:nvSpPr>
          <p:spPr>
            <a:xfrm>
              <a:off x="7957493" y="1083506"/>
              <a:ext cx="4131460" cy="1437803"/>
            </a:xfrm>
            <a:prstGeom prst="rect">
              <a:avLst/>
            </a:prstGeom>
            <a:noFill/>
            <a:ln>
              <a:solidFill>
                <a:srgbClr val="7F7F7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100">
                <a:solidFill>
                  <a:srgbClr val="000000"/>
                </a:solidFill>
                <a:latin typeface="Courier"/>
                <a:cs typeface="Courier"/>
              </a:endParaRPr>
            </a:p>
          </p:txBody>
        </p:sp>
      </p:grpSp>
      <p:grpSp>
        <p:nvGrpSpPr>
          <p:cNvPr id="846" name="Agrupar 845"/>
          <p:cNvGrpSpPr/>
          <p:nvPr/>
        </p:nvGrpSpPr>
        <p:grpSpPr>
          <a:xfrm>
            <a:off x="34252680" y="23225477"/>
            <a:ext cx="3479031" cy="1440000"/>
            <a:chOff x="31409454" y="23902217"/>
            <a:chExt cx="3479031" cy="1440000"/>
          </a:xfrm>
        </p:grpSpPr>
        <p:sp>
          <p:nvSpPr>
            <p:cNvPr id="847" name="Terminador 846"/>
            <p:cNvSpPr/>
            <p:nvPr/>
          </p:nvSpPr>
          <p:spPr>
            <a:xfrm>
              <a:off x="31409454" y="23902217"/>
              <a:ext cx="3479031" cy="1440000"/>
            </a:xfrm>
            <a:prstGeom prst="flowChartTerminator">
              <a:avLst/>
            </a:prstGeom>
            <a:noFill/>
            <a:ln>
              <a:solidFill>
                <a:srgbClr val="00FF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848" name="Agrupar 847"/>
            <p:cNvGrpSpPr/>
            <p:nvPr/>
          </p:nvGrpSpPr>
          <p:grpSpPr>
            <a:xfrm>
              <a:off x="31592055" y="24051691"/>
              <a:ext cx="3008399" cy="1093189"/>
              <a:chOff x="4619301" y="21675427"/>
              <a:chExt cx="3240000" cy="1440000"/>
            </a:xfrm>
          </p:grpSpPr>
          <p:sp>
            <p:nvSpPr>
              <p:cNvPr id="849" name="Multidocumento 848"/>
              <p:cNvSpPr/>
              <p:nvPr/>
            </p:nvSpPr>
            <p:spPr>
              <a:xfrm>
                <a:off x="4619301" y="21675427"/>
                <a:ext cx="3240000" cy="1440000"/>
              </a:xfrm>
              <a:prstGeom prst="flowChartMultidocument">
                <a:avLst/>
              </a:prstGeom>
              <a:noFill/>
              <a:ln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50" name="CuadroTexto 849"/>
              <p:cNvSpPr txBox="1"/>
              <p:nvPr/>
            </p:nvSpPr>
            <p:spPr>
              <a:xfrm>
                <a:off x="4720422" y="22060730"/>
                <a:ext cx="2455405" cy="9324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000" dirty="0" smtClean="0">
                    <a:solidFill>
                      <a:srgbClr val="000000"/>
                    </a:solidFill>
                    <a:cs typeface="Courier"/>
                  </a:rPr>
                  <a:t>VNDM areas in .</a:t>
                </a:r>
                <a:r>
                  <a:rPr lang="en-GB" sz="2000" dirty="0" err="1" smtClean="0">
                    <a:solidFill>
                      <a:srgbClr val="000000"/>
                    </a:solidFill>
                    <a:cs typeface="Courier"/>
                  </a:rPr>
                  <a:t>Shp</a:t>
                </a:r>
                <a:r>
                  <a:rPr lang="en-GB" sz="2000" dirty="0" smtClean="0">
                    <a:solidFill>
                      <a:srgbClr val="000000"/>
                    </a:solidFill>
                    <a:cs typeface="Courier"/>
                  </a:rPr>
                  <a:t> </a:t>
                </a:r>
                <a:r>
                  <a:rPr lang="en-GB" sz="2000" dirty="0" smtClean="0">
                    <a:solidFill>
                      <a:srgbClr val="000000"/>
                    </a:solidFill>
                    <a:cs typeface="Courier"/>
                  </a:rPr>
                  <a:t>format.</a:t>
                </a:r>
                <a:endParaRPr lang="en-GB" sz="2000" dirty="0" smtClean="0">
                  <a:solidFill>
                    <a:srgbClr val="000000"/>
                  </a:solidFill>
                  <a:cs typeface="Courier"/>
                </a:endParaRPr>
              </a:p>
            </p:txBody>
          </p:sp>
        </p:grpSp>
      </p:grpSp>
      <p:grpSp>
        <p:nvGrpSpPr>
          <p:cNvPr id="851" name="Agrupar 850"/>
          <p:cNvGrpSpPr/>
          <p:nvPr/>
        </p:nvGrpSpPr>
        <p:grpSpPr>
          <a:xfrm>
            <a:off x="25549078" y="15838114"/>
            <a:ext cx="3479031" cy="1440000"/>
            <a:chOff x="31409454" y="23902217"/>
            <a:chExt cx="3479031" cy="1440000"/>
          </a:xfrm>
        </p:grpSpPr>
        <p:sp>
          <p:nvSpPr>
            <p:cNvPr id="852" name="Terminador 851"/>
            <p:cNvSpPr/>
            <p:nvPr/>
          </p:nvSpPr>
          <p:spPr>
            <a:xfrm>
              <a:off x="31409454" y="23902217"/>
              <a:ext cx="3479031" cy="1440000"/>
            </a:xfrm>
            <a:prstGeom prst="flowChartTerminator">
              <a:avLst/>
            </a:prstGeom>
            <a:noFill/>
            <a:ln>
              <a:solidFill>
                <a:srgbClr val="00FF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853" name="Agrupar 852"/>
            <p:cNvGrpSpPr/>
            <p:nvPr/>
          </p:nvGrpSpPr>
          <p:grpSpPr>
            <a:xfrm>
              <a:off x="31592055" y="24051691"/>
              <a:ext cx="3008399" cy="1093189"/>
              <a:chOff x="4619301" y="21675427"/>
              <a:chExt cx="3240000" cy="1440000"/>
            </a:xfrm>
          </p:grpSpPr>
          <p:sp>
            <p:nvSpPr>
              <p:cNvPr id="854" name="Multidocumento 853"/>
              <p:cNvSpPr/>
              <p:nvPr/>
            </p:nvSpPr>
            <p:spPr>
              <a:xfrm>
                <a:off x="4619301" y="21675427"/>
                <a:ext cx="3240000" cy="1440000"/>
              </a:xfrm>
              <a:prstGeom prst="flowChartMultidocument">
                <a:avLst/>
              </a:prstGeom>
              <a:noFill/>
              <a:ln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55" name="CuadroTexto 854"/>
              <p:cNvSpPr txBox="1"/>
              <p:nvPr/>
            </p:nvSpPr>
            <p:spPr>
              <a:xfrm>
                <a:off x="4720422" y="22060730"/>
                <a:ext cx="2455405" cy="5270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000" dirty="0" smtClean="0">
                    <a:solidFill>
                      <a:srgbClr val="000000"/>
                    </a:solidFill>
                    <a:cs typeface="Courier"/>
                  </a:rPr>
                  <a:t>PAE Results.</a:t>
                </a:r>
              </a:p>
            </p:txBody>
          </p:sp>
        </p:grpSp>
      </p:grpSp>
      <p:cxnSp>
        <p:nvCxnSpPr>
          <p:cNvPr id="856" name="Conector recto de flecha 855"/>
          <p:cNvCxnSpPr/>
          <p:nvPr/>
        </p:nvCxnSpPr>
        <p:spPr>
          <a:xfrm>
            <a:off x="35828780" y="9549929"/>
            <a:ext cx="1770" cy="1080000"/>
          </a:xfrm>
          <a:prstGeom prst="straightConnector1">
            <a:avLst/>
          </a:prstGeom>
          <a:ln w="6350" cmpd="sng">
            <a:solidFill>
              <a:schemeClr val="bg1">
                <a:lumMod val="6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7" name="Conector recto de flecha 856"/>
          <p:cNvCxnSpPr/>
          <p:nvPr/>
        </p:nvCxnSpPr>
        <p:spPr>
          <a:xfrm flipV="1">
            <a:off x="10769996" y="21608763"/>
            <a:ext cx="1080000" cy="0"/>
          </a:xfrm>
          <a:prstGeom prst="straightConnector1">
            <a:avLst/>
          </a:prstGeom>
          <a:ln w="6350" cmpd="sng">
            <a:solidFill>
              <a:schemeClr val="bg1">
                <a:lumMod val="6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8" name="Conector recto de flecha 857"/>
          <p:cNvCxnSpPr/>
          <p:nvPr/>
        </p:nvCxnSpPr>
        <p:spPr>
          <a:xfrm flipV="1">
            <a:off x="13506300" y="22266335"/>
            <a:ext cx="0" cy="1063233"/>
          </a:xfrm>
          <a:prstGeom prst="straightConnector1">
            <a:avLst/>
          </a:prstGeom>
          <a:ln w="6350" cmpd="sng">
            <a:solidFill>
              <a:schemeClr val="bg1">
                <a:lumMod val="6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9" name="Conector recto de flecha 858"/>
          <p:cNvCxnSpPr/>
          <p:nvPr/>
        </p:nvCxnSpPr>
        <p:spPr>
          <a:xfrm flipV="1">
            <a:off x="15090476" y="21608763"/>
            <a:ext cx="1080000" cy="0"/>
          </a:xfrm>
          <a:prstGeom prst="straightConnector1">
            <a:avLst/>
          </a:prstGeom>
          <a:ln w="6350" cmpd="sng">
            <a:solidFill>
              <a:schemeClr val="bg1">
                <a:lumMod val="6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0" name="Conector recto de flecha 859"/>
          <p:cNvCxnSpPr/>
          <p:nvPr/>
        </p:nvCxnSpPr>
        <p:spPr>
          <a:xfrm flipH="1">
            <a:off x="15606619" y="18819000"/>
            <a:ext cx="1080000" cy="1"/>
          </a:xfrm>
          <a:prstGeom prst="straightConnector1">
            <a:avLst/>
          </a:prstGeom>
          <a:ln w="6350" cmpd="sng">
            <a:solidFill>
              <a:schemeClr val="bg1">
                <a:lumMod val="6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64" name="Agrupar 863"/>
          <p:cNvGrpSpPr/>
          <p:nvPr/>
        </p:nvGrpSpPr>
        <p:grpSpPr>
          <a:xfrm>
            <a:off x="15666540" y="8716314"/>
            <a:ext cx="3470746" cy="10094982"/>
            <a:chOff x="17160156" y="9652896"/>
            <a:chExt cx="3470746" cy="10094982"/>
          </a:xfrm>
        </p:grpSpPr>
        <p:cxnSp>
          <p:nvCxnSpPr>
            <p:cNvPr id="865" name="Conector recto 864"/>
            <p:cNvCxnSpPr/>
            <p:nvPr/>
          </p:nvCxnSpPr>
          <p:spPr>
            <a:xfrm>
              <a:off x="17887464" y="9652896"/>
              <a:ext cx="0" cy="8565907"/>
            </a:xfrm>
            <a:prstGeom prst="line">
              <a:avLst/>
            </a:prstGeom>
            <a:ln w="6350" cmpd="sng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66" name="Agrupar 865"/>
            <p:cNvGrpSpPr/>
            <p:nvPr/>
          </p:nvGrpSpPr>
          <p:grpSpPr>
            <a:xfrm>
              <a:off x="17160156" y="9652896"/>
              <a:ext cx="3470746" cy="10094982"/>
              <a:chOff x="17145912" y="9652896"/>
              <a:chExt cx="3470746" cy="10094982"/>
            </a:xfrm>
          </p:grpSpPr>
          <p:grpSp>
            <p:nvGrpSpPr>
              <p:cNvPr id="867" name="Agrupar 866"/>
              <p:cNvGrpSpPr/>
              <p:nvPr/>
            </p:nvGrpSpPr>
            <p:grpSpPr>
              <a:xfrm>
                <a:off x="17145912" y="9652896"/>
                <a:ext cx="3470746" cy="10094982"/>
                <a:chOff x="13055700" y="12084501"/>
                <a:chExt cx="3470746" cy="10094982"/>
              </a:xfrm>
            </p:grpSpPr>
            <p:cxnSp>
              <p:nvCxnSpPr>
                <p:cNvPr id="869" name="Conector recto 868"/>
                <p:cNvCxnSpPr/>
                <p:nvPr/>
              </p:nvCxnSpPr>
              <p:spPr>
                <a:xfrm flipV="1">
                  <a:off x="13055700" y="12084501"/>
                  <a:ext cx="741552" cy="0"/>
                </a:xfrm>
                <a:prstGeom prst="line">
                  <a:avLst/>
                </a:prstGeom>
                <a:ln w="6350" cmpd="sng"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0" name="Conector recto de flecha 869"/>
                <p:cNvCxnSpPr/>
                <p:nvPr/>
              </p:nvCxnSpPr>
              <p:spPr>
                <a:xfrm flipH="1">
                  <a:off x="16526446" y="20650408"/>
                  <a:ext cx="0" cy="1529075"/>
                </a:xfrm>
                <a:prstGeom prst="straightConnector1">
                  <a:avLst/>
                </a:prstGeom>
                <a:ln w="6350" cmpd="sng">
                  <a:solidFill>
                    <a:schemeClr val="bg1">
                      <a:lumMod val="65000"/>
                    </a:schemeClr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868" name="Conector recto 867"/>
              <p:cNvCxnSpPr/>
              <p:nvPr/>
            </p:nvCxnSpPr>
            <p:spPr>
              <a:xfrm>
                <a:off x="17848228" y="18218803"/>
                <a:ext cx="2768430" cy="0"/>
              </a:xfrm>
              <a:prstGeom prst="line">
                <a:avLst/>
              </a:prstGeom>
              <a:ln w="6350" cmpd="sng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71" name="Agrupar 870"/>
          <p:cNvGrpSpPr/>
          <p:nvPr/>
        </p:nvGrpSpPr>
        <p:grpSpPr>
          <a:xfrm>
            <a:off x="24737212" y="10884126"/>
            <a:ext cx="3960000" cy="2576743"/>
            <a:chOff x="4429102" y="3348580"/>
            <a:chExt cx="3816424" cy="2596471"/>
          </a:xfrm>
        </p:grpSpPr>
        <p:sp>
          <p:nvSpPr>
            <p:cNvPr id="872" name="CuadroTexto 871"/>
            <p:cNvSpPr txBox="1"/>
            <p:nvPr/>
          </p:nvSpPr>
          <p:spPr>
            <a:xfrm>
              <a:off x="4429102" y="3359729"/>
              <a:ext cx="3816424" cy="372160"/>
            </a:xfrm>
            <a:prstGeom prst="rect">
              <a:avLst/>
            </a:prstGeom>
            <a:noFill/>
            <a:ln w="3175" cmpd="sng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endParaRPr lang="en-GB" sz="1800" smtClean="0">
                <a:latin typeface="+mj-lt"/>
                <a:cs typeface="Courier"/>
              </a:endParaRPr>
            </a:p>
          </p:txBody>
        </p:sp>
        <p:sp>
          <p:nvSpPr>
            <p:cNvPr id="873" name="Rectángulo 872"/>
            <p:cNvSpPr/>
            <p:nvPr/>
          </p:nvSpPr>
          <p:spPr>
            <a:xfrm>
              <a:off x="4429102" y="3348580"/>
              <a:ext cx="3816424" cy="2596471"/>
            </a:xfrm>
            <a:prstGeom prst="rect">
              <a:avLst/>
            </a:prstGeom>
            <a:noFill/>
            <a:ln w="3175" cmpd="sng">
              <a:solidFill>
                <a:schemeClr val="bg2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874" name="Conector recto de flecha 873"/>
          <p:cNvCxnSpPr/>
          <p:nvPr/>
        </p:nvCxnSpPr>
        <p:spPr>
          <a:xfrm flipV="1">
            <a:off x="21064630" y="17086289"/>
            <a:ext cx="0" cy="1063233"/>
          </a:xfrm>
          <a:prstGeom prst="straightConnector1">
            <a:avLst/>
          </a:prstGeom>
          <a:ln w="6350" cmpd="sng">
            <a:solidFill>
              <a:schemeClr val="bg1">
                <a:lumMod val="6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78" name="Agrupar 877"/>
          <p:cNvGrpSpPr/>
          <p:nvPr/>
        </p:nvGrpSpPr>
        <p:grpSpPr>
          <a:xfrm>
            <a:off x="38323642" y="5600327"/>
            <a:ext cx="1558489" cy="19150930"/>
            <a:chOff x="38891916" y="5977683"/>
            <a:chExt cx="1927324" cy="18178504"/>
          </a:xfrm>
        </p:grpSpPr>
        <p:sp>
          <p:nvSpPr>
            <p:cNvPr id="879" name="Rectángulo 878"/>
            <p:cNvSpPr/>
            <p:nvPr/>
          </p:nvSpPr>
          <p:spPr>
            <a:xfrm>
              <a:off x="38891916" y="5977683"/>
              <a:ext cx="1898045" cy="18178504"/>
            </a:xfrm>
            <a:prstGeom prst="rect">
              <a:avLst/>
            </a:prstGeom>
            <a:noFill/>
            <a:ln w="3175" cmpd="sng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80" name="Rectángulo 879"/>
            <p:cNvSpPr/>
            <p:nvPr/>
          </p:nvSpPr>
          <p:spPr>
            <a:xfrm>
              <a:off x="39496998" y="8137963"/>
              <a:ext cx="900000" cy="360000"/>
            </a:xfrm>
            <a:prstGeom prst="rect">
              <a:avLst/>
            </a:prstGeom>
            <a:noFill/>
            <a:ln>
              <a:solidFill>
                <a:srgbClr val="7F7F7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100">
                <a:solidFill>
                  <a:srgbClr val="000000"/>
                </a:solidFill>
                <a:latin typeface="Courier"/>
                <a:cs typeface="Courier"/>
              </a:endParaRPr>
            </a:p>
          </p:txBody>
        </p:sp>
        <p:sp>
          <p:nvSpPr>
            <p:cNvPr id="881" name="Documento 880"/>
            <p:cNvSpPr/>
            <p:nvPr/>
          </p:nvSpPr>
          <p:spPr>
            <a:xfrm>
              <a:off x="39508845" y="18003019"/>
              <a:ext cx="900000" cy="324000"/>
            </a:xfrm>
            <a:prstGeom prst="flowChartDocument">
              <a:avLst/>
            </a:prstGeom>
            <a:noFill/>
            <a:ln>
              <a:solidFill>
                <a:srgbClr val="BFBFB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>
                <a:solidFill>
                  <a:schemeClr val="tx1"/>
                </a:solidFill>
                <a:latin typeface="Courier"/>
                <a:cs typeface="Courier"/>
              </a:endParaRPr>
            </a:p>
          </p:txBody>
        </p:sp>
        <p:sp>
          <p:nvSpPr>
            <p:cNvPr id="882" name="Decisión 881"/>
            <p:cNvSpPr/>
            <p:nvPr/>
          </p:nvSpPr>
          <p:spPr>
            <a:xfrm>
              <a:off x="39655385" y="12072569"/>
              <a:ext cx="540000" cy="540000"/>
            </a:xfrm>
            <a:prstGeom prst="flowChartDecision">
              <a:avLst/>
            </a:prstGeom>
            <a:noFill/>
            <a:ln>
              <a:solidFill>
                <a:srgbClr val="BFBFB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83" name="Conector fuera de página 882"/>
            <p:cNvSpPr/>
            <p:nvPr/>
          </p:nvSpPr>
          <p:spPr>
            <a:xfrm rot="5400000" flipH="1">
              <a:off x="39778845" y="16203964"/>
              <a:ext cx="360000" cy="900000"/>
            </a:xfrm>
            <a:prstGeom prst="flowChartOffpageConnector">
              <a:avLst/>
            </a:prstGeom>
            <a:noFill/>
            <a:ln>
              <a:solidFill>
                <a:srgbClr val="BFBFB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84" name="Proceso alternativo 883"/>
            <p:cNvSpPr/>
            <p:nvPr/>
          </p:nvSpPr>
          <p:spPr>
            <a:xfrm>
              <a:off x="39461094" y="10820834"/>
              <a:ext cx="900000" cy="360000"/>
            </a:xfrm>
            <a:prstGeom prst="flowChartAlternateProcess">
              <a:avLst/>
            </a:prstGeom>
            <a:noFill/>
            <a:ln>
              <a:solidFill>
                <a:srgbClr val="BFBFB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0000"/>
                </a:solidFill>
              </a:endParaRPr>
            </a:p>
          </p:txBody>
        </p:sp>
        <p:sp>
          <p:nvSpPr>
            <p:cNvPr id="885" name="Paralelogramo 884"/>
            <p:cNvSpPr/>
            <p:nvPr/>
          </p:nvSpPr>
          <p:spPr>
            <a:xfrm>
              <a:off x="39496998" y="15045297"/>
              <a:ext cx="900000" cy="360000"/>
            </a:xfrm>
            <a:prstGeom prst="parallelogram">
              <a:avLst>
                <a:gd name="adj" fmla="val 29606"/>
              </a:avLst>
            </a:prstGeom>
            <a:noFill/>
            <a:ln>
              <a:solidFill>
                <a:srgbClr val="BFBFB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en-GB" sz="2000">
                <a:solidFill>
                  <a:schemeClr val="tx1"/>
                </a:solidFill>
                <a:latin typeface="Courier"/>
                <a:cs typeface="Courier"/>
              </a:endParaRPr>
            </a:p>
          </p:txBody>
        </p:sp>
        <p:sp>
          <p:nvSpPr>
            <p:cNvPr id="886" name="Multidocumento 885"/>
            <p:cNvSpPr/>
            <p:nvPr/>
          </p:nvSpPr>
          <p:spPr>
            <a:xfrm>
              <a:off x="39508845" y="19261059"/>
              <a:ext cx="900000" cy="360000"/>
            </a:xfrm>
            <a:prstGeom prst="flowChartMultidocument">
              <a:avLst/>
            </a:prstGeom>
            <a:noFill/>
            <a:ln>
              <a:solidFill>
                <a:srgbClr val="BFBFB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87" name="Operación manual 886"/>
            <p:cNvSpPr/>
            <p:nvPr/>
          </p:nvSpPr>
          <p:spPr>
            <a:xfrm>
              <a:off x="39496997" y="13574672"/>
              <a:ext cx="900001" cy="360000"/>
            </a:xfrm>
            <a:prstGeom prst="flowChartManualOperation">
              <a:avLst/>
            </a:prstGeom>
            <a:noFill/>
            <a:ln>
              <a:solidFill>
                <a:srgbClr val="BFBFB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88" name="Proceso predefinido 887"/>
            <p:cNvSpPr/>
            <p:nvPr/>
          </p:nvSpPr>
          <p:spPr>
            <a:xfrm>
              <a:off x="39496998" y="9434107"/>
              <a:ext cx="900000" cy="360000"/>
            </a:xfrm>
            <a:prstGeom prst="flowChartPredefinedProcess">
              <a:avLst/>
            </a:prstGeom>
            <a:noFill/>
            <a:ln>
              <a:solidFill>
                <a:srgbClr val="BFBFB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89" name="Rectángulo 888"/>
            <p:cNvSpPr/>
            <p:nvPr/>
          </p:nvSpPr>
          <p:spPr>
            <a:xfrm>
              <a:off x="39268592" y="20614166"/>
              <a:ext cx="1249817" cy="1042977"/>
            </a:xfrm>
            <a:prstGeom prst="rect">
              <a:avLst/>
            </a:prstGeom>
            <a:noFill/>
            <a:ln w="3175" cmpd="sng">
              <a:solidFill>
                <a:srgbClr val="BFBFBF"/>
              </a:solidFill>
              <a:prstDash val="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0" name="CuadroTexto 889"/>
            <p:cNvSpPr txBox="1"/>
            <p:nvPr/>
          </p:nvSpPr>
          <p:spPr>
            <a:xfrm>
              <a:off x="39005873" y="22261416"/>
              <a:ext cx="1701762" cy="6135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600" smtClean="0">
                  <a:solidFill>
                    <a:srgbClr val="FF0000"/>
                  </a:solidFill>
                </a:rPr>
                <a:t>abc</a:t>
              </a:r>
              <a:endParaRPr lang="en-GB" sz="3600">
                <a:solidFill>
                  <a:srgbClr val="FF0000"/>
                </a:solidFill>
              </a:endParaRPr>
            </a:p>
          </p:txBody>
        </p:sp>
        <p:sp>
          <p:nvSpPr>
            <p:cNvPr id="891" name="CuadroTexto 890"/>
            <p:cNvSpPr txBox="1"/>
            <p:nvPr/>
          </p:nvSpPr>
          <p:spPr>
            <a:xfrm>
              <a:off x="39171278" y="7152807"/>
              <a:ext cx="1536612" cy="3213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smtClean="0"/>
                <a:t>Start / Finish</a:t>
              </a:r>
              <a:endParaRPr lang="en-GB" sz="1600"/>
            </a:p>
          </p:txBody>
        </p:sp>
        <p:sp>
          <p:nvSpPr>
            <p:cNvPr id="892" name="Terminador 891"/>
            <p:cNvSpPr/>
            <p:nvPr/>
          </p:nvSpPr>
          <p:spPr>
            <a:xfrm>
              <a:off x="39479201" y="6782245"/>
              <a:ext cx="900001" cy="360000"/>
            </a:xfrm>
            <a:prstGeom prst="flowChartTerminator">
              <a:avLst/>
            </a:prstGeom>
            <a:noFill/>
            <a:ln>
              <a:solidFill>
                <a:srgbClr val="BFBFB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3" name="CuadroTexto 892"/>
            <p:cNvSpPr txBox="1"/>
            <p:nvPr/>
          </p:nvSpPr>
          <p:spPr>
            <a:xfrm>
              <a:off x="38905705" y="8497963"/>
              <a:ext cx="1883403" cy="3213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600" dirty="0" smtClean="0"/>
                <a:t>Internal process</a:t>
              </a:r>
              <a:endParaRPr lang="en-GB" sz="1600" dirty="0"/>
            </a:p>
          </p:txBody>
        </p:sp>
        <p:sp>
          <p:nvSpPr>
            <p:cNvPr id="894" name="CuadroTexto 893"/>
            <p:cNvSpPr txBox="1"/>
            <p:nvPr/>
          </p:nvSpPr>
          <p:spPr>
            <a:xfrm>
              <a:off x="39031983" y="9794107"/>
              <a:ext cx="1787257" cy="5550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600" smtClean="0"/>
                <a:t>Predetermined</a:t>
              </a:r>
            </a:p>
            <a:p>
              <a:pPr algn="ctr"/>
              <a:r>
                <a:rPr lang="en-GB" sz="1600" smtClean="0"/>
                <a:t> process</a:t>
              </a:r>
              <a:endParaRPr lang="en-GB" sz="1600"/>
            </a:p>
          </p:txBody>
        </p:sp>
        <p:sp>
          <p:nvSpPr>
            <p:cNvPr id="895" name="CuadroTexto 894"/>
            <p:cNvSpPr txBox="1"/>
            <p:nvPr/>
          </p:nvSpPr>
          <p:spPr>
            <a:xfrm>
              <a:off x="39216402" y="11159295"/>
              <a:ext cx="1370216" cy="5550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600" smtClean="0"/>
                <a:t>Alternative </a:t>
              </a:r>
            </a:p>
            <a:p>
              <a:pPr algn="ctr"/>
              <a:r>
                <a:rPr lang="en-GB" sz="1600" smtClean="0"/>
                <a:t>process</a:t>
              </a:r>
            </a:p>
          </p:txBody>
        </p:sp>
        <p:sp>
          <p:nvSpPr>
            <p:cNvPr id="896" name="CuadroTexto 895"/>
            <p:cNvSpPr txBox="1"/>
            <p:nvPr/>
          </p:nvSpPr>
          <p:spPr>
            <a:xfrm>
              <a:off x="39323574" y="12624080"/>
              <a:ext cx="1200104" cy="3213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600" smtClean="0"/>
                <a:t>Decisions</a:t>
              </a:r>
            </a:p>
          </p:txBody>
        </p:sp>
        <p:sp>
          <p:nvSpPr>
            <p:cNvPr id="897" name="CuadroTexto 896"/>
            <p:cNvSpPr txBox="1"/>
            <p:nvPr/>
          </p:nvSpPr>
          <p:spPr>
            <a:xfrm>
              <a:off x="39418187" y="13934673"/>
              <a:ext cx="1073356" cy="5497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600" smtClean="0"/>
                <a:t>Manual</a:t>
              </a:r>
            </a:p>
            <a:p>
              <a:pPr algn="ctr"/>
              <a:r>
                <a:rPr lang="en-GB" sz="1600" smtClean="0"/>
                <a:t> process  </a:t>
              </a:r>
            </a:p>
          </p:txBody>
        </p:sp>
        <p:sp>
          <p:nvSpPr>
            <p:cNvPr id="898" name="CuadroTexto 897"/>
            <p:cNvSpPr txBox="1"/>
            <p:nvPr/>
          </p:nvSpPr>
          <p:spPr>
            <a:xfrm>
              <a:off x="39318064" y="15449757"/>
              <a:ext cx="1153394" cy="3213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600" smtClean="0"/>
                <a:t>Input file</a:t>
              </a:r>
            </a:p>
          </p:txBody>
        </p:sp>
        <p:sp>
          <p:nvSpPr>
            <p:cNvPr id="899" name="CuadroTexto 898"/>
            <p:cNvSpPr txBox="1"/>
            <p:nvPr/>
          </p:nvSpPr>
          <p:spPr>
            <a:xfrm>
              <a:off x="39252669" y="16922899"/>
              <a:ext cx="1312232" cy="5550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600" smtClean="0"/>
                <a:t>Show data </a:t>
              </a:r>
            </a:p>
            <a:p>
              <a:pPr algn="ctr"/>
              <a:r>
                <a:rPr lang="en-GB" sz="1600" smtClean="0"/>
                <a:t>in scream</a:t>
              </a:r>
            </a:p>
          </p:txBody>
        </p:sp>
        <p:sp>
          <p:nvSpPr>
            <p:cNvPr id="900" name="CuadroTexto 899"/>
            <p:cNvSpPr txBox="1"/>
            <p:nvPr/>
          </p:nvSpPr>
          <p:spPr>
            <a:xfrm>
              <a:off x="39218086" y="18312515"/>
              <a:ext cx="1342463" cy="3213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600" smtClean="0"/>
                <a:t>Output file</a:t>
              </a:r>
            </a:p>
          </p:txBody>
        </p:sp>
        <p:sp>
          <p:nvSpPr>
            <p:cNvPr id="901" name="CuadroTexto 900"/>
            <p:cNvSpPr txBox="1"/>
            <p:nvPr/>
          </p:nvSpPr>
          <p:spPr>
            <a:xfrm>
              <a:off x="39207604" y="19680769"/>
              <a:ext cx="1441706" cy="3213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600" smtClean="0"/>
                <a:t>Output files</a:t>
              </a:r>
            </a:p>
          </p:txBody>
        </p:sp>
        <p:sp>
          <p:nvSpPr>
            <p:cNvPr id="902" name="CuadroTexto 901"/>
            <p:cNvSpPr txBox="1"/>
            <p:nvPr/>
          </p:nvSpPr>
          <p:spPr>
            <a:xfrm>
              <a:off x="39163713" y="21768921"/>
              <a:ext cx="1465370" cy="3213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600" smtClean="0"/>
                <a:t>Data counts</a:t>
              </a:r>
            </a:p>
          </p:txBody>
        </p:sp>
        <p:sp>
          <p:nvSpPr>
            <p:cNvPr id="903" name="CuadroTexto 902"/>
            <p:cNvSpPr txBox="1"/>
            <p:nvPr/>
          </p:nvSpPr>
          <p:spPr>
            <a:xfrm>
              <a:off x="39019040" y="22823039"/>
              <a:ext cx="1768549" cy="3213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600" smtClean="0"/>
                <a:t>Function name</a:t>
              </a:r>
            </a:p>
          </p:txBody>
        </p:sp>
      </p:grpSp>
      <p:pic>
        <p:nvPicPr>
          <p:cNvPr id="904" name="Imagen 903"/>
          <p:cNvPicPr>
            <a:picLocks noChangeAspect="1"/>
          </p:cNvPicPr>
          <p:nvPr/>
        </p:nvPicPr>
        <p:blipFill rotWithShape="1">
          <a:blip r:embed="rId7"/>
          <a:srcRect b="27090"/>
          <a:stretch/>
        </p:blipFill>
        <p:spPr>
          <a:xfrm>
            <a:off x="31200548" y="28661616"/>
            <a:ext cx="2540000" cy="125928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05" name="Conector recto de flecha 904"/>
          <p:cNvCxnSpPr/>
          <p:nvPr/>
        </p:nvCxnSpPr>
        <p:spPr>
          <a:xfrm flipV="1">
            <a:off x="31724324" y="7005169"/>
            <a:ext cx="0" cy="1063233"/>
          </a:xfrm>
          <a:prstGeom prst="straightConnector1">
            <a:avLst/>
          </a:prstGeom>
          <a:ln w="6350" cmpd="sng">
            <a:solidFill>
              <a:schemeClr val="bg1">
                <a:lumMod val="6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6" name="Conector recto de flecha 905"/>
          <p:cNvCxnSpPr/>
          <p:nvPr/>
        </p:nvCxnSpPr>
        <p:spPr>
          <a:xfrm flipH="1" flipV="1">
            <a:off x="33187132" y="21388808"/>
            <a:ext cx="1085866" cy="0"/>
          </a:xfrm>
          <a:prstGeom prst="straightConnector1">
            <a:avLst/>
          </a:prstGeom>
          <a:ln w="6350" cmpd="sng">
            <a:solidFill>
              <a:schemeClr val="bg1">
                <a:lumMod val="6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4" name="Conector recto 913"/>
          <p:cNvCxnSpPr/>
          <p:nvPr/>
        </p:nvCxnSpPr>
        <p:spPr>
          <a:xfrm flipH="1">
            <a:off x="17599135" y="20309602"/>
            <a:ext cx="2027485" cy="0"/>
          </a:xfrm>
          <a:prstGeom prst="line">
            <a:avLst/>
          </a:prstGeom>
          <a:ln w="3175" cmpd="sng"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5" name="Conector recto 914"/>
          <p:cNvCxnSpPr/>
          <p:nvPr/>
        </p:nvCxnSpPr>
        <p:spPr>
          <a:xfrm flipH="1">
            <a:off x="19626620" y="20309602"/>
            <a:ext cx="1" cy="917277"/>
          </a:xfrm>
          <a:prstGeom prst="line">
            <a:avLst/>
          </a:prstGeom>
          <a:ln w="3175" cmpd="sng"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3" name="Conector recto 922"/>
          <p:cNvCxnSpPr/>
          <p:nvPr/>
        </p:nvCxnSpPr>
        <p:spPr>
          <a:xfrm flipV="1">
            <a:off x="29273276" y="10011544"/>
            <a:ext cx="14904" cy="2041436"/>
          </a:xfrm>
          <a:prstGeom prst="line">
            <a:avLst/>
          </a:prstGeom>
          <a:ln w="3175" cmpd="sng"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5" name="Conector recto de flecha 924"/>
          <p:cNvCxnSpPr/>
          <p:nvPr/>
        </p:nvCxnSpPr>
        <p:spPr>
          <a:xfrm flipH="1" flipV="1">
            <a:off x="28769220" y="12027768"/>
            <a:ext cx="504056" cy="25211"/>
          </a:xfrm>
          <a:prstGeom prst="straightConnector1">
            <a:avLst/>
          </a:prstGeom>
          <a:ln w="3175" cmpd="sng">
            <a:solidFill>
              <a:schemeClr val="bg2">
                <a:lumMod val="50000"/>
              </a:schemeClr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29" name="CuadroTexto 928"/>
          <p:cNvSpPr txBox="1"/>
          <p:nvPr/>
        </p:nvSpPr>
        <p:spPr>
          <a:xfrm>
            <a:off x="18644514" y="18436480"/>
            <a:ext cx="6263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YES</a:t>
            </a:r>
          </a:p>
        </p:txBody>
      </p:sp>
      <p:sp>
        <p:nvSpPr>
          <p:cNvPr id="930" name="CuadroTexto 929"/>
          <p:cNvSpPr txBox="1"/>
          <p:nvPr/>
        </p:nvSpPr>
        <p:spPr>
          <a:xfrm>
            <a:off x="20991158" y="7031179"/>
            <a:ext cx="6263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YES</a:t>
            </a:r>
          </a:p>
        </p:txBody>
      </p:sp>
      <p:sp>
        <p:nvSpPr>
          <p:cNvPr id="931" name="CuadroTexto 930"/>
          <p:cNvSpPr txBox="1"/>
          <p:nvPr/>
        </p:nvSpPr>
        <p:spPr>
          <a:xfrm>
            <a:off x="27689100" y="7029599"/>
            <a:ext cx="6263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YES</a:t>
            </a:r>
          </a:p>
        </p:txBody>
      </p:sp>
      <p:sp>
        <p:nvSpPr>
          <p:cNvPr id="932" name="CuadroTexto 931"/>
          <p:cNvSpPr txBox="1"/>
          <p:nvPr/>
        </p:nvSpPr>
        <p:spPr>
          <a:xfrm>
            <a:off x="16015884" y="18401771"/>
            <a:ext cx="5871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NO</a:t>
            </a:r>
            <a:endParaRPr lang="en-GB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33" name="CuadroTexto 932"/>
          <p:cNvSpPr txBox="1"/>
          <p:nvPr/>
        </p:nvSpPr>
        <p:spPr>
          <a:xfrm>
            <a:off x="22061420" y="8181727"/>
            <a:ext cx="5871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NO</a:t>
            </a:r>
            <a:endParaRPr lang="en-GB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34" name="CuadroTexto 933"/>
          <p:cNvSpPr txBox="1"/>
          <p:nvPr/>
        </p:nvSpPr>
        <p:spPr>
          <a:xfrm>
            <a:off x="29319885" y="8283352"/>
            <a:ext cx="5871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NO</a:t>
            </a:r>
            <a:endParaRPr lang="en-GB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35" name="CuadroTexto 934"/>
          <p:cNvSpPr txBox="1"/>
          <p:nvPr/>
        </p:nvSpPr>
        <p:spPr>
          <a:xfrm>
            <a:off x="137922" y="26751561"/>
            <a:ext cx="11789525" cy="3134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en-GB" sz="2000" dirty="0">
                <a:latin typeface="Courier"/>
                <a:cs typeface="Courier"/>
              </a:rPr>
              <a:t>Distributional mega-databases in electronic format are an important source of data for understanding global biodiversity. The most used is the Global Biodiversity Information Facility (GBIF) that could be a data source </a:t>
            </a:r>
            <a:r>
              <a:rPr lang="en-GB" sz="2000" dirty="0" smtClean="0">
                <a:latin typeface="Courier"/>
                <a:cs typeface="Courier"/>
              </a:rPr>
              <a:t>for</a:t>
            </a:r>
            <a:r>
              <a:rPr lang="en-GB" sz="2000" dirty="0" smtClean="0">
                <a:latin typeface="Courier"/>
                <a:cs typeface="Courier"/>
              </a:rPr>
              <a:t> </a:t>
            </a:r>
            <a:r>
              <a:rPr lang="en-GB" sz="2000" dirty="0">
                <a:latin typeface="Courier"/>
                <a:cs typeface="Courier"/>
              </a:rPr>
              <a:t>many analyses, usually, at continental scale. Despite the </a:t>
            </a:r>
            <a:r>
              <a:rPr lang="en-GB" sz="2000" dirty="0" smtClean="0">
                <a:latin typeface="Courier"/>
                <a:cs typeface="Courier"/>
              </a:rPr>
              <a:t>advantages </a:t>
            </a:r>
            <a:r>
              <a:rPr lang="en-GB" sz="2000" dirty="0">
                <a:latin typeface="Courier"/>
                <a:cs typeface="Courier"/>
              </a:rPr>
              <a:t>that the free databases have, it has been very difficult to control the error inherent in handling the data, therefore the aim of this work was to develop a </a:t>
            </a:r>
            <a:r>
              <a:rPr lang="en-GB" sz="2000" dirty="0" smtClean="0">
                <a:latin typeface="Courier"/>
                <a:cs typeface="Courier"/>
              </a:rPr>
              <a:t>library in </a:t>
            </a:r>
            <a:r>
              <a:rPr lang="en-GB" sz="2000" dirty="0">
                <a:latin typeface="Courier"/>
                <a:cs typeface="Courier"/>
              </a:rPr>
              <a:t>R </a:t>
            </a:r>
            <a:r>
              <a:rPr lang="en-GB" sz="2000" dirty="0" smtClean="0">
                <a:latin typeface="Courier"/>
                <a:cs typeface="Courier"/>
              </a:rPr>
              <a:t>platform (</a:t>
            </a:r>
            <a:r>
              <a:rPr lang="en-GB" sz="2000" b="1" i="1" u="sng" dirty="0" err="1" smtClean="0">
                <a:latin typeface="Courier"/>
                <a:cs typeface="Courier"/>
              </a:rPr>
              <a:t>GeoCATM</a:t>
            </a:r>
            <a:r>
              <a:rPr lang="en-GB" sz="2000" dirty="0" smtClean="0">
                <a:latin typeface="Courier"/>
                <a:cs typeface="Courier"/>
              </a:rPr>
              <a:t>), </a:t>
            </a:r>
            <a:r>
              <a:rPr lang="en-GB" sz="2000" dirty="0">
                <a:latin typeface="Courier"/>
                <a:cs typeface="Courier"/>
              </a:rPr>
              <a:t>to deploy a cleaning tool for the systematic debugging of occurrences by reducing the noise or eliminating the "junk" data downloaded from GBIF.</a:t>
            </a:r>
          </a:p>
        </p:txBody>
      </p:sp>
      <p:sp>
        <p:nvSpPr>
          <p:cNvPr id="936" name="CuadroTexto 935"/>
          <p:cNvSpPr txBox="1"/>
          <p:nvPr/>
        </p:nvSpPr>
        <p:spPr>
          <a:xfrm>
            <a:off x="12698123" y="26717400"/>
            <a:ext cx="1647176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2000" dirty="0" err="1" smtClean="0">
                <a:latin typeface="Courier"/>
                <a:cs typeface="Courier"/>
              </a:rPr>
              <a:t>GeoCATM</a:t>
            </a:r>
            <a:r>
              <a:rPr lang="en-GB" sz="2000" dirty="0" smtClean="0">
                <a:latin typeface="Courier"/>
                <a:cs typeface="Courier"/>
              </a:rPr>
              <a:t> supports </a:t>
            </a:r>
            <a:r>
              <a:rPr lang="en-GB" sz="2000" dirty="0" smtClean="0">
                <a:latin typeface="Courier"/>
                <a:cs typeface="Courier"/>
              </a:rPr>
              <a:t>input/output formats for track and endemism analyses, therefore an intuitive pipeline</a:t>
            </a:r>
          </a:p>
          <a:p>
            <a:pPr algn="just"/>
            <a:r>
              <a:rPr lang="en-GB" sz="2000" dirty="0" smtClean="0">
                <a:latin typeface="Courier"/>
                <a:cs typeface="Courier"/>
              </a:rPr>
              <a:t>could be used to perform all </a:t>
            </a:r>
            <a:r>
              <a:rPr lang="en-GB" sz="2000" dirty="0" err="1" smtClean="0">
                <a:latin typeface="Courier"/>
                <a:cs typeface="Courier"/>
              </a:rPr>
              <a:t>biogeographical</a:t>
            </a:r>
            <a:r>
              <a:rPr lang="en-GB" sz="2000" dirty="0" smtClean="0">
                <a:latin typeface="Courier"/>
                <a:cs typeface="Courier"/>
              </a:rPr>
              <a:t> analyses using the library</a:t>
            </a:r>
            <a:r>
              <a:rPr lang="en-GB" sz="2000" dirty="0" smtClean="0">
                <a:latin typeface="Courier"/>
                <a:cs typeface="Courier"/>
              </a:rPr>
              <a:t>.</a:t>
            </a:r>
          </a:p>
          <a:p>
            <a:pPr algn="just"/>
            <a:endParaRPr lang="en-GB" sz="2000" dirty="0">
              <a:latin typeface="Courier"/>
              <a:cs typeface="Courier"/>
            </a:endParaRPr>
          </a:p>
          <a:p>
            <a:pPr algn="just"/>
            <a:r>
              <a:rPr lang="en-GB" sz="2000" dirty="0" smtClean="0">
                <a:latin typeface="Courier"/>
                <a:cs typeface="Courier"/>
              </a:rPr>
              <a:t>Using the Choco area as the reference polygon, we </a:t>
            </a:r>
            <a:r>
              <a:rPr lang="en-GB" sz="2000" dirty="0" smtClean="0">
                <a:latin typeface="Courier"/>
                <a:cs typeface="Courier"/>
              </a:rPr>
              <a:t>downloaded from GBIF all occurrences </a:t>
            </a:r>
            <a:r>
              <a:rPr lang="en-GB" sz="2000" dirty="0" smtClean="0">
                <a:latin typeface="Courier"/>
                <a:cs typeface="Courier"/>
              </a:rPr>
              <a:t>for four vertebrate taxa</a:t>
            </a:r>
            <a:r>
              <a:rPr lang="en-GB" sz="2000" dirty="0" smtClean="0">
                <a:latin typeface="Courier"/>
                <a:cs typeface="Courier"/>
              </a:rPr>
              <a:t> vertebrates </a:t>
            </a:r>
            <a:r>
              <a:rPr lang="en-GB" sz="2000" dirty="0" smtClean="0">
                <a:latin typeface="Courier"/>
                <a:cs typeface="Courier"/>
              </a:rPr>
              <a:t>(</a:t>
            </a:r>
            <a:r>
              <a:rPr lang="en-GB" sz="2000" dirty="0" err="1" smtClean="0">
                <a:latin typeface="Courier"/>
                <a:cs typeface="Courier"/>
              </a:rPr>
              <a:t>Amphibia</a:t>
            </a:r>
            <a:r>
              <a:rPr lang="en-GB" sz="2000" dirty="0" smtClean="0">
                <a:latin typeface="Courier"/>
                <a:cs typeface="Courier"/>
              </a:rPr>
              <a:t>, Mammalia, </a:t>
            </a:r>
            <a:r>
              <a:rPr lang="en-GB" sz="2000" dirty="0" smtClean="0">
                <a:latin typeface="Courier"/>
                <a:cs typeface="Courier"/>
              </a:rPr>
              <a:t>Aves, </a:t>
            </a:r>
            <a:r>
              <a:rPr lang="en-GB" sz="2000" dirty="0" smtClean="0">
                <a:latin typeface="Courier"/>
                <a:cs typeface="Courier"/>
              </a:rPr>
              <a:t>and </a:t>
            </a:r>
            <a:r>
              <a:rPr lang="en-GB" sz="2000" dirty="0" err="1" smtClean="0">
                <a:latin typeface="Courier"/>
                <a:cs typeface="Courier"/>
              </a:rPr>
              <a:t>Reptilia</a:t>
            </a:r>
            <a:r>
              <a:rPr lang="en-GB" sz="2000" dirty="0" smtClean="0">
                <a:latin typeface="Courier"/>
                <a:cs typeface="Courier"/>
              </a:rPr>
              <a:t>), then </a:t>
            </a:r>
            <a:r>
              <a:rPr lang="en-GB" sz="2000" dirty="0" smtClean="0">
                <a:latin typeface="Courier"/>
                <a:cs typeface="Courier"/>
              </a:rPr>
              <a:t>we depurated the data using </a:t>
            </a:r>
            <a:r>
              <a:rPr lang="en-GB" sz="2000" dirty="0" err="1" smtClean="0">
                <a:latin typeface="Courier"/>
                <a:cs typeface="Courier"/>
              </a:rPr>
              <a:t>GeoCATM</a:t>
            </a:r>
            <a:r>
              <a:rPr lang="en-GB" sz="2000" dirty="0" smtClean="0">
                <a:latin typeface="Courier"/>
                <a:cs typeface="Courier"/>
              </a:rPr>
              <a:t>.</a:t>
            </a:r>
            <a:endParaRPr lang="en-GB" sz="2000" dirty="0" smtClean="0">
              <a:latin typeface="Courier"/>
              <a:cs typeface="Courier"/>
            </a:endParaRPr>
          </a:p>
          <a:p>
            <a:pPr algn="just"/>
            <a:endParaRPr lang="en-GB" sz="2000" dirty="0" smtClean="0">
              <a:latin typeface="Courier"/>
              <a:cs typeface="Courier"/>
            </a:endParaRPr>
          </a:p>
          <a:p>
            <a:pPr algn="just"/>
            <a:r>
              <a:rPr lang="en-GB" sz="2000" dirty="0" smtClean="0">
                <a:latin typeface="Courier"/>
                <a:cs typeface="Courier"/>
              </a:rPr>
              <a:t>For the data used, the cleaned occurrences </a:t>
            </a:r>
            <a:r>
              <a:rPr lang="en-GB" sz="2000" dirty="0" smtClean="0">
                <a:latin typeface="Courier"/>
                <a:cs typeface="Courier"/>
              </a:rPr>
              <a:t>range from </a:t>
            </a:r>
            <a:r>
              <a:rPr lang="en-GB" sz="2000" dirty="0" smtClean="0">
                <a:latin typeface="Courier"/>
                <a:cs typeface="Courier"/>
              </a:rPr>
              <a:t>12% </a:t>
            </a:r>
            <a:r>
              <a:rPr lang="en-GB" sz="2000" dirty="0" smtClean="0">
                <a:latin typeface="Courier"/>
                <a:cs typeface="Courier"/>
              </a:rPr>
              <a:t>of the original GBIF data in Mammalia, </a:t>
            </a:r>
            <a:r>
              <a:rPr lang="en-GB" sz="2000" dirty="0" smtClean="0">
                <a:latin typeface="Courier"/>
                <a:cs typeface="Courier"/>
              </a:rPr>
              <a:t>to a maximum of 35% in </a:t>
            </a:r>
            <a:r>
              <a:rPr lang="en-GB" sz="2000" dirty="0" smtClean="0">
                <a:latin typeface="Courier"/>
                <a:cs typeface="Courier"/>
              </a:rPr>
              <a:t>Aves, </a:t>
            </a:r>
            <a:r>
              <a:rPr lang="en-GB" sz="2000" dirty="0" smtClean="0">
                <a:latin typeface="Courier"/>
                <a:cs typeface="Courier"/>
              </a:rPr>
              <a:t>with 21% average for the four taxa used. </a:t>
            </a:r>
            <a:r>
              <a:rPr lang="en-GB" sz="2000" dirty="0" smtClean="0">
                <a:latin typeface="Courier"/>
                <a:cs typeface="Courier"/>
              </a:rPr>
              <a:t>These figures </a:t>
            </a:r>
            <a:r>
              <a:rPr lang="en-GB" sz="2000" dirty="0" smtClean="0">
                <a:latin typeface="Courier"/>
                <a:cs typeface="Courier"/>
              </a:rPr>
              <a:t>are</a:t>
            </a:r>
            <a:r>
              <a:rPr lang="en-GB" sz="2000" dirty="0" smtClean="0">
                <a:latin typeface="Courier"/>
                <a:cs typeface="Courier"/>
              </a:rPr>
              <a:t> </a:t>
            </a:r>
            <a:r>
              <a:rPr lang="en-GB" sz="2000" dirty="0" smtClean="0">
                <a:solidFill>
                  <a:srgbClr val="000000"/>
                </a:solidFill>
                <a:latin typeface="Courier"/>
                <a:cs typeface="Courier"/>
              </a:rPr>
              <a:t>important</a:t>
            </a:r>
            <a:r>
              <a:rPr lang="en-GB" sz="2000" dirty="0" smtClean="0">
                <a:latin typeface="Courier"/>
                <a:cs typeface="Courier"/>
              </a:rPr>
              <a:t> because it is considered that most of the GBIF data are unreliable, but with a </a:t>
            </a:r>
            <a:r>
              <a:rPr lang="en-GB" sz="2000" dirty="0">
                <a:latin typeface="Courier"/>
                <a:cs typeface="Courier"/>
              </a:rPr>
              <a:t>systematic </a:t>
            </a:r>
            <a:r>
              <a:rPr lang="en-GB" sz="2000" dirty="0" smtClean="0">
                <a:latin typeface="Courier"/>
                <a:cs typeface="Courier"/>
              </a:rPr>
              <a:t>cleaning and debugging is possible to minimize </a:t>
            </a:r>
            <a:r>
              <a:rPr lang="en-GB" sz="2000" dirty="0" smtClean="0">
                <a:latin typeface="Courier"/>
                <a:cs typeface="Courier"/>
              </a:rPr>
              <a:t>and </a:t>
            </a:r>
            <a:r>
              <a:rPr lang="en-GB" sz="2000" dirty="0" smtClean="0">
                <a:latin typeface="Courier"/>
                <a:cs typeface="Courier"/>
              </a:rPr>
              <a:t>reduce the error or bias when a </a:t>
            </a:r>
            <a:r>
              <a:rPr lang="en-GB" sz="2000" dirty="0" smtClean="0">
                <a:latin typeface="Courier"/>
                <a:cs typeface="Courier"/>
              </a:rPr>
              <a:t>distributional </a:t>
            </a:r>
            <a:r>
              <a:rPr lang="en-GB" sz="2000" dirty="0" smtClean="0">
                <a:latin typeface="Courier"/>
                <a:cs typeface="Courier"/>
              </a:rPr>
              <a:t>analysis is performed. </a:t>
            </a:r>
            <a:endParaRPr lang="en-GB" sz="2000" dirty="0">
              <a:latin typeface="Courier"/>
              <a:cs typeface="Courier"/>
            </a:endParaRPr>
          </a:p>
        </p:txBody>
      </p:sp>
      <p:grpSp>
        <p:nvGrpSpPr>
          <p:cNvPr id="938" name="Agrupar 937"/>
          <p:cNvGrpSpPr/>
          <p:nvPr/>
        </p:nvGrpSpPr>
        <p:grpSpPr>
          <a:xfrm>
            <a:off x="34405014" y="5518502"/>
            <a:ext cx="3479031" cy="1440000"/>
            <a:chOff x="31409454" y="23902217"/>
            <a:chExt cx="3479031" cy="1440000"/>
          </a:xfrm>
        </p:grpSpPr>
        <p:sp>
          <p:nvSpPr>
            <p:cNvPr id="939" name="Terminador 938"/>
            <p:cNvSpPr/>
            <p:nvPr/>
          </p:nvSpPr>
          <p:spPr>
            <a:xfrm>
              <a:off x="31409454" y="23902217"/>
              <a:ext cx="3479031" cy="1440000"/>
            </a:xfrm>
            <a:prstGeom prst="flowChartTerminator">
              <a:avLst/>
            </a:prstGeom>
            <a:noFill/>
            <a:ln>
              <a:solidFill>
                <a:srgbClr val="00FF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940" name="Agrupar 939"/>
            <p:cNvGrpSpPr/>
            <p:nvPr/>
          </p:nvGrpSpPr>
          <p:grpSpPr>
            <a:xfrm>
              <a:off x="31592055" y="24051691"/>
              <a:ext cx="3008399" cy="1093189"/>
              <a:chOff x="4619301" y="21675427"/>
              <a:chExt cx="3240000" cy="1440000"/>
            </a:xfrm>
          </p:grpSpPr>
          <p:sp>
            <p:nvSpPr>
              <p:cNvPr id="941" name="Multidocumento 940"/>
              <p:cNvSpPr/>
              <p:nvPr/>
            </p:nvSpPr>
            <p:spPr>
              <a:xfrm>
                <a:off x="4619301" y="21675427"/>
                <a:ext cx="3240000" cy="1440000"/>
              </a:xfrm>
              <a:prstGeom prst="flowChartMultidocument">
                <a:avLst/>
              </a:prstGeom>
              <a:noFill/>
              <a:ln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42" name="CuadroTexto 941"/>
              <p:cNvSpPr txBox="1"/>
              <p:nvPr/>
            </p:nvSpPr>
            <p:spPr>
              <a:xfrm>
                <a:off x="4720422" y="22060730"/>
                <a:ext cx="2455405" cy="9324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000" dirty="0" smtClean="0">
                    <a:solidFill>
                      <a:srgbClr val="000000"/>
                    </a:solidFill>
                    <a:cs typeface="Courier"/>
                  </a:rPr>
                  <a:t>Distributional </a:t>
                </a:r>
                <a:r>
                  <a:rPr lang="en-GB" sz="2000" dirty="0" smtClean="0">
                    <a:solidFill>
                      <a:srgbClr val="000000"/>
                    </a:solidFill>
                    <a:cs typeface="Courier"/>
                  </a:rPr>
                  <a:t>statistics.</a:t>
                </a:r>
                <a:endParaRPr lang="en-GB" sz="2000" dirty="0" smtClean="0">
                  <a:solidFill>
                    <a:srgbClr val="000000"/>
                  </a:solidFill>
                  <a:cs typeface="Courier"/>
                </a:endParaRPr>
              </a:p>
            </p:txBody>
          </p:sp>
        </p:grpSp>
      </p:grpSp>
      <p:grpSp>
        <p:nvGrpSpPr>
          <p:cNvPr id="943" name="Agrupar 942"/>
          <p:cNvGrpSpPr/>
          <p:nvPr/>
        </p:nvGrpSpPr>
        <p:grpSpPr>
          <a:xfrm>
            <a:off x="34025814" y="20740156"/>
            <a:ext cx="3240000" cy="1440000"/>
            <a:chOff x="13167106" y="24543633"/>
            <a:chExt cx="3240000" cy="1440000"/>
          </a:xfrm>
        </p:grpSpPr>
        <p:grpSp>
          <p:nvGrpSpPr>
            <p:cNvPr id="944" name="Agrupar 943"/>
            <p:cNvGrpSpPr/>
            <p:nvPr/>
          </p:nvGrpSpPr>
          <p:grpSpPr>
            <a:xfrm>
              <a:off x="13574119" y="24656424"/>
              <a:ext cx="2520280" cy="1224853"/>
              <a:chOff x="13574119" y="24656424"/>
              <a:chExt cx="2520280" cy="1224853"/>
            </a:xfrm>
          </p:grpSpPr>
          <p:sp>
            <p:nvSpPr>
              <p:cNvPr id="946" name="Multidocumento 945"/>
              <p:cNvSpPr/>
              <p:nvPr/>
            </p:nvSpPr>
            <p:spPr>
              <a:xfrm>
                <a:off x="13574119" y="24656424"/>
                <a:ext cx="2520280" cy="1224853"/>
              </a:xfrm>
              <a:prstGeom prst="flowChartMultidocument">
                <a:avLst/>
              </a:prstGeom>
              <a:noFill/>
              <a:ln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47" name="CuadroTexto 946"/>
              <p:cNvSpPr txBox="1"/>
              <p:nvPr/>
            </p:nvSpPr>
            <p:spPr>
              <a:xfrm>
                <a:off x="13717133" y="24830591"/>
                <a:ext cx="1909972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800" dirty="0" smtClean="0">
                    <a:solidFill>
                      <a:srgbClr val="000000"/>
                    </a:solidFill>
                    <a:cs typeface="Courier"/>
                  </a:rPr>
                  <a:t>Output files VNDM .</a:t>
                </a:r>
                <a:r>
                  <a:rPr lang="en-GB" sz="1800" dirty="0" err="1" smtClean="0">
                    <a:solidFill>
                      <a:srgbClr val="000000"/>
                    </a:solidFill>
                    <a:cs typeface="Courier"/>
                  </a:rPr>
                  <a:t>Div</a:t>
                </a:r>
                <a:r>
                  <a:rPr lang="en-GB" sz="1800" dirty="0" smtClean="0">
                    <a:solidFill>
                      <a:srgbClr val="000000"/>
                    </a:solidFill>
                    <a:cs typeface="Courier"/>
                  </a:rPr>
                  <a:t> format (</a:t>
                </a:r>
                <a:r>
                  <a:rPr lang="en-GB" sz="1800" dirty="0" err="1" smtClean="0">
                    <a:solidFill>
                      <a:srgbClr val="000000"/>
                    </a:solidFill>
                    <a:cs typeface="Courier"/>
                  </a:rPr>
                  <a:t>DivaGis</a:t>
                </a:r>
                <a:r>
                  <a:rPr lang="en-GB" sz="1800" dirty="0" smtClean="0">
                    <a:solidFill>
                      <a:srgbClr val="000000"/>
                    </a:solidFill>
                    <a:cs typeface="Courier"/>
                  </a:rPr>
                  <a:t> </a:t>
                </a:r>
                <a:r>
                  <a:rPr lang="en-GB" sz="1800" baseline="30000" dirty="0" smtClean="0">
                    <a:solidFill>
                      <a:srgbClr val="000000"/>
                    </a:solidFill>
                    <a:cs typeface="Courier"/>
                  </a:rPr>
                  <a:t>2</a:t>
                </a:r>
                <a:r>
                  <a:rPr lang="en-GB" sz="1800" dirty="0" smtClean="0">
                    <a:solidFill>
                      <a:srgbClr val="000000"/>
                    </a:solidFill>
                    <a:cs typeface="Courier"/>
                  </a:rPr>
                  <a:t>).</a:t>
                </a:r>
                <a:endParaRPr lang="en-GB" sz="1800" dirty="0" smtClean="0">
                  <a:solidFill>
                    <a:srgbClr val="000000"/>
                  </a:solidFill>
                  <a:cs typeface="Courier"/>
                </a:endParaRPr>
              </a:p>
            </p:txBody>
          </p:sp>
        </p:grpSp>
        <p:sp>
          <p:nvSpPr>
            <p:cNvPr id="945" name="Paralelogramo 944"/>
            <p:cNvSpPr/>
            <p:nvPr/>
          </p:nvSpPr>
          <p:spPr>
            <a:xfrm>
              <a:off x="13167106" y="24543633"/>
              <a:ext cx="3240000" cy="1440000"/>
            </a:xfrm>
            <a:prstGeom prst="parallelogram">
              <a:avLst>
                <a:gd name="adj" fmla="val 29606"/>
              </a:avLst>
            </a:prstGeom>
            <a:noFill/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en-GB" sz="2000">
                <a:solidFill>
                  <a:schemeClr val="tx1"/>
                </a:solidFill>
                <a:latin typeface="Courier"/>
                <a:cs typeface="Courier"/>
              </a:endParaRPr>
            </a:p>
          </p:txBody>
        </p:sp>
      </p:grpSp>
      <p:cxnSp>
        <p:nvCxnSpPr>
          <p:cNvPr id="948" name="Conector recto de flecha 947"/>
          <p:cNvCxnSpPr/>
          <p:nvPr/>
        </p:nvCxnSpPr>
        <p:spPr>
          <a:xfrm flipV="1">
            <a:off x="33166814" y="24053104"/>
            <a:ext cx="1085866" cy="0"/>
          </a:xfrm>
          <a:prstGeom prst="straightConnector1">
            <a:avLst/>
          </a:prstGeom>
          <a:ln w="6350" cmpd="sng">
            <a:solidFill>
              <a:schemeClr val="bg1">
                <a:lumMod val="6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51" name="Rectángulo 950"/>
          <p:cNvSpPr/>
          <p:nvPr/>
        </p:nvSpPr>
        <p:spPr>
          <a:xfrm>
            <a:off x="5153452" y="22515442"/>
            <a:ext cx="3960000" cy="2576743"/>
          </a:xfrm>
          <a:prstGeom prst="rect">
            <a:avLst/>
          </a:prstGeom>
          <a:noFill/>
          <a:ln w="3175" cmpd="sng">
            <a:solidFill>
              <a:schemeClr val="bg2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52" name="Conector recto de flecha 951"/>
          <p:cNvCxnSpPr/>
          <p:nvPr/>
        </p:nvCxnSpPr>
        <p:spPr>
          <a:xfrm>
            <a:off x="7565460" y="20467212"/>
            <a:ext cx="0" cy="2001716"/>
          </a:xfrm>
          <a:prstGeom prst="straightConnector1">
            <a:avLst/>
          </a:prstGeom>
          <a:ln w="3175" cmpd="sng">
            <a:solidFill>
              <a:schemeClr val="bg2">
                <a:lumMod val="50000"/>
              </a:schemeClr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2" name="CuadroTexto 391"/>
          <p:cNvSpPr txBox="1"/>
          <p:nvPr/>
        </p:nvSpPr>
        <p:spPr>
          <a:xfrm>
            <a:off x="8779685" y="12478400"/>
            <a:ext cx="6263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YES</a:t>
            </a:r>
            <a:endParaRPr lang="en-GB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4732401"/>
              </p:ext>
            </p:extLst>
          </p:nvPr>
        </p:nvGraphicFramePr>
        <p:xfrm>
          <a:off x="3353172" y="2926580"/>
          <a:ext cx="3949384" cy="27413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74692"/>
                <a:gridCol w="1974692"/>
              </a:tblGrid>
              <a:tr h="548279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Groups</a:t>
                      </a:r>
                      <a:endParaRPr lang="en-GB" sz="1600" dirty="0"/>
                    </a:p>
                  </a:txBody>
                  <a:tcPr anchor="ctr">
                    <a:lnR w="12700" cap="flat" cmpd="sng" algn="ctr">
                      <a:solidFill>
                        <a:srgbClr val="C4BD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C4BD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# Occurrences</a:t>
                      </a:r>
                      <a:endParaRPr lang="en-GB" sz="1600" dirty="0"/>
                    </a:p>
                  </a:txBody>
                  <a:tcPr anchor="ctr">
                    <a:lnL w="12700" cap="flat" cmpd="sng" algn="ctr">
                      <a:solidFill>
                        <a:srgbClr val="C4BD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C4BD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279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err="1" smtClean="0"/>
                        <a:t>Amphibia</a:t>
                      </a:r>
                      <a:endParaRPr lang="en-GB" sz="1800" dirty="0"/>
                    </a:p>
                  </a:txBody>
                  <a:tcPr anchor="ctr">
                    <a:lnT w="12700" cap="flat" cmpd="sng" algn="ctr">
                      <a:solidFill>
                        <a:srgbClr val="C4BD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/>
                        <a:t>125116</a:t>
                      </a:r>
                      <a:endParaRPr lang="en-GB" sz="1800" dirty="0"/>
                    </a:p>
                  </a:txBody>
                  <a:tcPr anchor="ctr">
                    <a:lnT w="12700" cap="flat" cmpd="sng" algn="ctr">
                      <a:solidFill>
                        <a:srgbClr val="C4BD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548279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/>
                        <a:t>Aves</a:t>
                      </a:r>
                      <a:endParaRPr lang="en-GB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/>
                        <a:t>2331760</a:t>
                      </a:r>
                      <a:endParaRPr lang="en-GB" sz="1800" dirty="0"/>
                    </a:p>
                  </a:txBody>
                  <a:tcPr anchor="ctr"/>
                </a:tc>
              </a:tr>
              <a:tr h="548279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/>
                        <a:t>Mammalia</a:t>
                      </a:r>
                      <a:endParaRPr lang="en-GB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/>
                        <a:t>70313</a:t>
                      </a:r>
                      <a:endParaRPr lang="en-GB" sz="1800" dirty="0"/>
                    </a:p>
                  </a:txBody>
                  <a:tcPr anchor="ctr"/>
                </a:tc>
              </a:tr>
              <a:tr h="548279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err="1" smtClean="0"/>
                        <a:t>Reptilia</a:t>
                      </a:r>
                      <a:endParaRPr lang="en-GB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/>
                        <a:t>39769</a:t>
                      </a:r>
                      <a:endParaRPr lang="en-GB" sz="1800" dirty="0"/>
                    </a:p>
                  </a:txBody>
                  <a:tcPr anchor="ctr"/>
                </a:tc>
              </a:tr>
            </a:tbl>
          </a:graphicData>
        </a:graphic>
      </p:graphicFrame>
      <p:cxnSp>
        <p:nvCxnSpPr>
          <p:cNvPr id="381" name="Conector recto 380"/>
          <p:cNvCxnSpPr/>
          <p:nvPr/>
        </p:nvCxnSpPr>
        <p:spPr>
          <a:xfrm flipH="1">
            <a:off x="29273276" y="10011544"/>
            <a:ext cx="2452819" cy="0"/>
          </a:xfrm>
          <a:prstGeom prst="line">
            <a:avLst/>
          </a:prstGeom>
          <a:ln w="3175" cmpd="sng"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84" name="Tabla 38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7816540"/>
              </p:ext>
            </p:extLst>
          </p:nvPr>
        </p:nvGraphicFramePr>
        <p:xfrm>
          <a:off x="5125025" y="22468928"/>
          <a:ext cx="3949383" cy="274673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16461"/>
                <a:gridCol w="1316461"/>
                <a:gridCol w="1316461"/>
              </a:tblGrid>
              <a:tr h="535135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Groups</a:t>
                      </a:r>
                      <a:endParaRPr lang="en-GB" sz="16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BD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BD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#</a:t>
                      </a:r>
                      <a:r>
                        <a:rPr lang="en-GB" sz="1600" baseline="0" dirty="0" smtClean="0"/>
                        <a:t> Species</a:t>
                      </a:r>
                      <a:endParaRPr lang="en-GB" sz="1600" dirty="0"/>
                    </a:p>
                  </a:txBody>
                  <a:tcPr anchor="ctr">
                    <a:lnL w="12700" cap="flat" cmpd="sng" algn="ctr">
                      <a:solidFill>
                        <a:srgbClr val="C4BD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BD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BD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# Occurrences</a:t>
                      </a:r>
                      <a:endParaRPr lang="en-GB" sz="1600" dirty="0"/>
                    </a:p>
                  </a:txBody>
                  <a:tcPr anchor="ctr">
                    <a:lnL w="12700" cap="flat" cmpd="sng" algn="ctr">
                      <a:solidFill>
                        <a:srgbClr val="C4BD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BD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06636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err="1" smtClean="0"/>
                        <a:t>Amphibia</a:t>
                      </a:r>
                      <a:endParaRPr lang="en-GB" sz="18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4BD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/>
                        <a:t>927</a:t>
                      </a:r>
                      <a:endParaRPr lang="en-GB" sz="18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4BD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/>
                        <a:t>116344</a:t>
                      </a:r>
                      <a:endParaRPr lang="en-GB" sz="18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4BD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06636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/>
                        <a:t>Aves</a:t>
                      </a:r>
                      <a:endParaRPr lang="en-GB" sz="18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/>
                        <a:t>2430</a:t>
                      </a:r>
                      <a:endParaRPr lang="en-GB" sz="18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/>
                        <a:t>2318306</a:t>
                      </a:r>
                      <a:endParaRPr lang="en-GB" sz="18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06636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/>
                        <a:t>Mammalia</a:t>
                      </a:r>
                      <a:endParaRPr lang="en-GB" sz="18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/>
                        <a:t>602</a:t>
                      </a:r>
                      <a:endParaRPr lang="en-GB" sz="18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/>
                        <a:t>59005</a:t>
                      </a:r>
                      <a:endParaRPr lang="en-GB" sz="18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47708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err="1" smtClean="0"/>
                        <a:t>Reptilia</a:t>
                      </a:r>
                      <a:endParaRPr lang="en-GB" sz="18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/>
                        <a:t>681</a:t>
                      </a:r>
                      <a:endParaRPr lang="en-GB" sz="18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/>
                        <a:t>37917</a:t>
                      </a:r>
                      <a:endParaRPr lang="en-GB" sz="18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387" name="Tabla 38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1756559"/>
              </p:ext>
            </p:extLst>
          </p:nvPr>
        </p:nvGraphicFramePr>
        <p:xfrm>
          <a:off x="24678160" y="10936914"/>
          <a:ext cx="3949383" cy="26687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16461"/>
                <a:gridCol w="1316461"/>
                <a:gridCol w="1316461"/>
              </a:tblGrid>
              <a:tr h="510354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Groups</a:t>
                      </a:r>
                      <a:endParaRPr lang="en-GB" sz="1600" dirty="0"/>
                    </a:p>
                  </a:txBody>
                  <a:tcPr anchor="ctr">
                    <a:lnR w="12700" cap="flat" cmpd="sng" algn="ctr">
                      <a:solidFill>
                        <a:srgbClr val="C4BD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C4BD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#</a:t>
                      </a:r>
                      <a:r>
                        <a:rPr lang="en-GB" sz="1600" baseline="0" dirty="0" smtClean="0"/>
                        <a:t> Species</a:t>
                      </a:r>
                      <a:endParaRPr lang="en-GB" sz="1600" dirty="0"/>
                    </a:p>
                  </a:txBody>
                  <a:tcPr anchor="ctr">
                    <a:lnL w="12700" cap="flat" cmpd="sng" algn="ctr">
                      <a:solidFill>
                        <a:srgbClr val="C4BD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BD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C4BD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# Occurrences</a:t>
                      </a:r>
                      <a:endParaRPr lang="en-GB" sz="1600" dirty="0"/>
                    </a:p>
                  </a:txBody>
                  <a:tcPr anchor="ctr">
                    <a:lnL w="12700" cap="flat" cmpd="sng" algn="ctr">
                      <a:solidFill>
                        <a:srgbClr val="C4BD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C4BD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3175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err="1" smtClean="0"/>
                        <a:t>Amphibia</a:t>
                      </a:r>
                      <a:endParaRPr lang="en-GB" sz="1800" dirty="0"/>
                    </a:p>
                  </a:txBody>
                  <a:tcPr anchor="ctr">
                    <a:lnT w="12700" cap="flat" cmpd="sng" algn="ctr">
                      <a:solidFill>
                        <a:srgbClr val="C4BD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/>
                        <a:t>200</a:t>
                      </a:r>
                      <a:endParaRPr lang="en-GB" sz="1800" dirty="0"/>
                    </a:p>
                  </a:txBody>
                  <a:tcPr anchor="ctr">
                    <a:lnT w="12700" cap="flat" cmpd="sng" algn="ctr">
                      <a:solidFill>
                        <a:srgbClr val="C4BD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/>
                        <a:t>6973</a:t>
                      </a:r>
                      <a:endParaRPr lang="en-GB" sz="1800" dirty="0"/>
                    </a:p>
                  </a:txBody>
                  <a:tcPr anchor="ctr">
                    <a:lnT w="12700" cap="flat" cmpd="sng" algn="ctr">
                      <a:solidFill>
                        <a:srgbClr val="C4BD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483175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/>
                        <a:t>Aves</a:t>
                      </a:r>
                      <a:endParaRPr lang="en-GB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/>
                        <a:t>488</a:t>
                      </a:r>
                      <a:endParaRPr lang="en-GB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/>
                        <a:t>90517</a:t>
                      </a:r>
                      <a:endParaRPr lang="en-GB" sz="1800" dirty="0"/>
                    </a:p>
                  </a:txBody>
                  <a:tcPr anchor="ctr"/>
                </a:tc>
              </a:tr>
              <a:tr h="483175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/>
                        <a:t>Mammalia</a:t>
                      </a:r>
                      <a:endParaRPr lang="en-GB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/>
                        <a:t>99</a:t>
                      </a:r>
                      <a:endParaRPr lang="en-GB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21293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 smtClean="0"/>
                        <a:t>2732</a:t>
                      </a:r>
                    </a:p>
                  </a:txBody>
                  <a:tcPr anchor="ctr"/>
                </a:tc>
              </a:tr>
              <a:tr h="564076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err="1" smtClean="0"/>
                        <a:t>Reptilia</a:t>
                      </a:r>
                      <a:endParaRPr lang="en-GB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21293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 smtClean="0"/>
                        <a:t>70</a:t>
                      </a:r>
                    </a:p>
                    <a:p>
                      <a:pPr algn="ctr"/>
                      <a:endParaRPr lang="en-GB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21293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 smtClean="0"/>
                        <a:t>3202</a:t>
                      </a:r>
                    </a:p>
                    <a:p>
                      <a:pPr algn="ctr"/>
                      <a:endParaRPr lang="en-GB" sz="1800" dirty="0"/>
                    </a:p>
                  </a:txBody>
                  <a:tcPr anchor="ctr"/>
                </a:tc>
              </a:tr>
            </a:tbl>
          </a:graphicData>
        </a:graphic>
      </p:graphicFrame>
      <p:grpSp>
        <p:nvGrpSpPr>
          <p:cNvPr id="388" name="Agrupar 387"/>
          <p:cNvGrpSpPr/>
          <p:nvPr/>
        </p:nvGrpSpPr>
        <p:grpSpPr>
          <a:xfrm>
            <a:off x="3597018" y="13306744"/>
            <a:ext cx="3240000" cy="1440000"/>
            <a:chOff x="4285086" y="929357"/>
            <a:chExt cx="3378690" cy="1991317"/>
          </a:xfrm>
        </p:grpSpPr>
        <p:sp>
          <p:nvSpPr>
            <p:cNvPr id="390" name="Paralelogramo 389"/>
            <p:cNvSpPr/>
            <p:nvPr/>
          </p:nvSpPr>
          <p:spPr>
            <a:xfrm>
              <a:off x="4285086" y="929357"/>
              <a:ext cx="3378690" cy="1991317"/>
            </a:xfrm>
            <a:prstGeom prst="parallelogram">
              <a:avLst/>
            </a:prstGeom>
            <a:noFill/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en-GB" sz="2000">
                <a:solidFill>
                  <a:srgbClr val="FF0000"/>
                </a:solidFill>
                <a:latin typeface="Courier"/>
                <a:cs typeface="Courier"/>
              </a:endParaRPr>
            </a:p>
          </p:txBody>
        </p:sp>
        <p:sp>
          <p:nvSpPr>
            <p:cNvPr id="393" name="CuadroTexto 392"/>
            <p:cNvSpPr txBox="1"/>
            <p:nvPr/>
          </p:nvSpPr>
          <p:spPr>
            <a:xfrm>
              <a:off x="4590504" y="1504675"/>
              <a:ext cx="2856193" cy="9789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2000" dirty="0" smtClean="0">
                  <a:latin typeface="+mj-lt"/>
                  <a:cs typeface="Courier"/>
                </a:rPr>
                <a:t>Altitudinal Range: </a:t>
              </a:r>
            </a:p>
            <a:p>
              <a:pPr algn="ctr"/>
              <a:r>
                <a:rPr lang="en-GB" sz="2000" dirty="0" smtClean="0">
                  <a:latin typeface="+mj-lt"/>
                  <a:cs typeface="Courier"/>
                </a:rPr>
                <a:t>From 0 to 1000 </a:t>
              </a:r>
              <a:r>
                <a:rPr lang="en-GB" sz="2000" dirty="0" err="1" smtClean="0">
                  <a:latin typeface="+mj-lt"/>
                  <a:cs typeface="Courier"/>
                </a:rPr>
                <a:t>m.s.n.m</a:t>
              </a:r>
              <a:r>
                <a:rPr lang="en-GB" sz="2000" dirty="0" smtClean="0">
                  <a:latin typeface="+mj-lt"/>
                  <a:cs typeface="Courier"/>
                </a:rPr>
                <a:t>.</a:t>
              </a:r>
              <a:endParaRPr lang="en-GB" sz="2000" dirty="0">
                <a:latin typeface="+mj-lt"/>
                <a:cs typeface="Courier"/>
              </a:endParaRPr>
            </a:p>
          </p:txBody>
        </p:sp>
      </p:grpSp>
      <p:cxnSp>
        <p:nvCxnSpPr>
          <p:cNvPr id="394" name="Conector recto de flecha 393"/>
          <p:cNvCxnSpPr>
            <a:stCxn id="390" idx="2"/>
          </p:cNvCxnSpPr>
          <p:nvPr/>
        </p:nvCxnSpPr>
        <p:spPr>
          <a:xfrm flipV="1">
            <a:off x="6657018" y="14003279"/>
            <a:ext cx="1085866" cy="23465"/>
          </a:xfrm>
          <a:prstGeom prst="straightConnector1">
            <a:avLst/>
          </a:prstGeom>
          <a:ln w="6350" cmpd="sng">
            <a:solidFill>
              <a:schemeClr val="bg1">
                <a:lumMod val="6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82755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1281</TotalTime>
  <Words>1034</Words>
  <Application>Microsoft Macintosh PowerPoint</Application>
  <PresentationFormat>Personalizado</PresentationFormat>
  <Paragraphs>223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Company>Trial Version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Leidy Viviana</dc:creator>
  <cp:lastModifiedBy>Leidy Viviana</cp:lastModifiedBy>
  <cp:revision>346</cp:revision>
  <dcterms:created xsi:type="dcterms:W3CDTF">2015-01-10T15:55:01Z</dcterms:created>
  <dcterms:modified xsi:type="dcterms:W3CDTF">2015-01-12T22:22:11Z</dcterms:modified>
</cp:coreProperties>
</file>