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5201563" cy="36009263"/>
  <p:notesSz cx="6858000" cy="9144000"/>
  <p:defaultTextStyle>
    <a:defPPr>
      <a:defRPr lang="es-ES"/>
    </a:defPPr>
    <a:lvl1pPr marL="0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1pPr>
    <a:lvl2pPr marL="1748836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2pPr>
    <a:lvl3pPr marL="3497671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3pPr>
    <a:lvl4pPr marL="5246507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4pPr>
    <a:lvl5pPr marL="6995343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5pPr>
    <a:lvl6pPr marL="8744179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6pPr>
    <a:lvl7pPr marL="10493014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7pPr>
    <a:lvl8pPr marL="12241850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8pPr>
    <a:lvl9pPr marL="13990686" algn="l" defTabSz="1748836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78" autoAdjust="0"/>
  </p:normalViewPr>
  <p:slideViewPr>
    <p:cSldViewPr snapToGrid="0" snapToObjects="1">
      <p:cViewPr>
        <p:scale>
          <a:sx n="45" d="100"/>
          <a:sy n="45" d="100"/>
        </p:scale>
        <p:origin x="-640" y="72"/>
      </p:cViewPr>
      <p:guideLst>
        <p:guide orient="horz" pos="11342"/>
        <p:guide pos="79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90117" y="11186214"/>
            <a:ext cx="21421329" cy="7718652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80235" y="20405249"/>
            <a:ext cx="17641094" cy="92023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6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5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4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3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1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90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811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543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0750" y="23139288"/>
            <a:ext cx="21421329" cy="7151840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90750" y="15262264"/>
            <a:ext cx="21421329" cy="7877024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48836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671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6507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5343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4179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3014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18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90686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587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73967" y="44119688"/>
            <a:ext cx="31042552" cy="124773761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936543" y="44119688"/>
            <a:ext cx="31046926" cy="124773761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77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0078" y="1442040"/>
            <a:ext cx="22681407" cy="6001544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60078" y="8060409"/>
            <a:ext cx="11135067" cy="335919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836" indent="0">
              <a:buNone/>
              <a:defRPr sz="7700" b="1"/>
            </a:lvl2pPr>
            <a:lvl3pPr marL="3497671" indent="0">
              <a:buNone/>
              <a:defRPr sz="6900" b="1"/>
            </a:lvl3pPr>
            <a:lvl4pPr marL="5246507" indent="0">
              <a:buNone/>
              <a:defRPr sz="6100" b="1"/>
            </a:lvl4pPr>
            <a:lvl5pPr marL="6995343" indent="0">
              <a:buNone/>
              <a:defRPr sz="6100" b="1"/>
            </a:lvl5pPr>
            <a:lvl6pPr marL="8744179" indent="0">
              <a:buNone/>
              <a:defRPr sz="6100" b="1"/>
            </a:lvl6pPr>
            <a:lvl7pPr marL="10493014" indent="0">
              <a:buNone/>
              <a:defRPr sz="6100" b="1"/>
            </a:lvl7pPr>
            <a:lvl8pPr marL="12241850" indent="0">
              <a:buNone/>
              <a:defRPr sz="6100" b="1"/>
            </a:lvl8pPr>
            <a:lvl9pPr marL="13990686" indent="0">
              <a:buNone/>
              <a:defRPr sz="6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60078" y="11419604"/>
            <a:ext cx="11135067" cy="20747006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12802045" y="8060409"/>
            <a:ext cx="11139441" cy="335919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836" indent="0">
              <a:buNone/>
              <a:defRPr sz="7700" b="1"/>
            </a:lvl2pPr>
            <a:lvl3pPr marL="3497671" indent="0">
              <a:buNone/>
              <a:defRPr sz="6900" b="1"/>
            </a:lvl3pPr>
            <a:lvl4pPr marL="5246507" indent="0">
              <a:buNone/>
              <a:defRPr sz="6100" b="1"/>
            </a:lvl4pPr>
            <a:lvl5pPr marL="6995343" indent="0">
              <a:buNone/>
              <a:defRPr sz="6100" b="1"/>
            </a:lvl5pPr>
            <a:lvl6pPr marL="8744179" indent="0">
              <a:buNone/>
              <a:defRPr sz="6100" b="1"/>
            </a:lvl6pPr>
            <a:lvl7pPr marL="10493014" indent="0">
              <a:buNone/>
              <a:defRPr sz="6100" b="1"/>
            </a:lvl7pPr>
            <a:lvl8pPr marL="12241850" indent="0">
              <a:buNone/>
              <a:defRPr sz="6100" b="1"/>
            </a:lvl8pPr>
            <a:lvl9pPr marL="13990686" indent="0">
              <a:buNone/>
              <a:defRPr sz="61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12802045" y="11419604"/>
            <a:ext cx="11139441" cy="20747006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49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524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697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0079" y="1433702"/>
            <a:ext cx="8291141" cy="6101570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53111" y="1433705"/>
            <a:ext cx="14088374" cy="30732908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260079" y="7535274"/>
            <a:ext cx="8291141" cy="24631339"/>
          </a:xfrm>
        </p:spPr>
        <p:txBody>
          <a:bodyPr/>
          <a:lstStyle>
            <a:lvl1pPr marL="0" indent="0">
              <a:buNone/>
              <a:defRPr sz="5400"/>
            </a:lvl1pPr>
            <a:lvl2pPr marL="1748836" indent="0">
              <a:buNone/>
              <a:defRPr sz="4600"/>
            </a:lvl2pPr>
            <a:lvl3pPr marL="3497671" indent="0">
              <a:buNone/>
              <a:defRPr sz="3800"/>
            </a:lvl3pPr>
            <a:lvl4pPr marL="5246507" indent="0">
              <a:buNone/>
              <a:defRPr sz="3400"/>
            </a:lvl4pPr>
            <a:lvl5pPr marL="6995343" indent="0">
              <a:buNone/>
              <a:defRPr sz="3400"/>
            </a:lvl5pPr>
            <a:lvl6pPr marL="8744179" indent="0">
              <a:buNone/>
              <a:defRPr sz="3400"/>
            </a:lvl6pPr>
            <a:lvl7pPr marL="10493014" indent="0">
              <a:buNone/>
              <a:defRPr sz="3400"/>
            </a:lvl7pPr>
            <a:lvl8pPr marL="12241850" indent="0">
              <a:buNone/>
              <a:defRPr sz="3400"/>
            </a:lvl8pPr>
            <a:lvl9pPr marL="13990686" indent="0">
              <a:buNone/>
              <a:defRPr sz="3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03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9683" y="25206484"/>
            <a:ext cx="15120938" cy="2975768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939683" y="3217494"/>
            <a:ext cx="15120938" cy="21605558"/>
          </a:xfrm>
        </p:spPr>
        <p:txBody>
          <a:bodyPr/>
          <a:lstStyle>
            <a:lvl1pPr marL="0" indent="0">
              <a:buNone/>
              <a:defRPr sz="12200"/>
            </a:lvl1pPr>
            <a:lvl2pPr marL="1748836" indent="0">
              <a:buNone/>
              <a:defRPr sz="10700"/>
            </a:lvl2pPr>
            <a:lvl3pPr marL="3497671" indent="0">
              <a:buNone/>
              <a:defRPr sz="9200"/>
            </a:lvl3pPr>
            <a:lvl4pPr marL="5246507" indent="0">
              <a:buNone/>
              <a:defRPr sz="7700"/>
            </a:lvl4pPr>
            <a:lvl5pPr marL="6995343" indent="0">
              <a:buNone/>
              <a:defRPr sz="7700"/>
            </a:lvl5pPr>
            <a:lvl6pPr marL="8744179" indent="0">
              <a:buNone/>
              <a:defRPr sz="7700"/>
            </a:lvl6pPr>
            <a:lvl7pPr marL="10493014" indent="0">
              <a:buNone/>
              <a:defRPr sz="7700"/>
            </a:lvl7pPr>
            <a:lvl8pPr marL="12241850" indent="0">
              <a:buNone/>
              <a:defRPr sz="7700"/>
            </a:lvl8pPr>
            <a:lvl9pPr marL="13990686" indent="0">
              <a:buNone/>
              <a:defRPr sz="77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39683" y="28182252"/>
            <a:ext cx="15120938" cy="4226084"/>
          </a:xfrm>
        </p:spPr>
        <p:txBody>
          <a:bodyPr/>
          <a:lstStyle>
            <a:lvl1pPr marL="0" indent="0">
              <a:buNone/>
              <a:defRPr sz="5400"/>
            </a:lvl1pPr>
            <a:lvl2pPr marL="1748836" indent="0">
              <a:buNone/>
              <a:defRPr sz="4600"/>
            </a:lvl2pPr>
            <a:lvl3pPr marL="3497671" indent="0">
              <a:buNone/>
              <a:defRPr sz="3800"/>
            </a:lvl3pPr>
            <a:lvl4pPr marL="5246507" indent="0">
              <a:buNone/>
              <a:defRPr sz="3400"/>
            </a:lvl4pPr>
            <a:lvl5pPr marL="6995343" indent="0">
              <a:buNone/>
              <a:defRPr sz="3400"/>
            </a:lvl5pPr>
            <a:lvl6pPr marL="8744179" indent="0">
              <a:buNone/>
              <a:defRPr sz="3400"/>
            </a:lvl6pPr>
            <a:lvl7pPr marL="10493014" indent="0">
              <a:buNone/>
              <a:defRPr sz="3400"/>
            </a:lvl7pPr>
            <a:lvl8pPr marL="12241850" indent="0">
              <a:buNone/>
              <a:defRPr sz="3400"/>
            </a:lvl8pPr>
            <a:lvl9pPr marL="13990686" indent="0">
              <a:buNone/>
              <a:defRPr sz="3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044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5071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0359375" y="7568616"/>
            <a:ext cx="15624095" cy="161324832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73965" y="7568616"/>
            <a:ext cx="46465382" cy="161324832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852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60078" y="1442040"/>
            <a:ext cx="22681407" cy="6001544"/>
          </a:xfrm>
          <a:prstGeom prst="rect">
            <a:avLst/>
          </a:prstGeom>
        </p:spPr>
        <p:txBody>
          <a:bodyPr vert="horz" lIns="349767" tIns="174884" rIns="349767" bIns="174884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60078" y="8402164"/>
            <a:ext cx="22681407" cy="23764449"/>
          </a:xfrm>
          <a:prstGeom prst="rect">
            <a:avLst/>
          </a:prstGeom>
        </p:spPr>
        <p:txBody>
          <a:bodyPr vert="horz" lIns="349767" tIns="174884" rIns="349767" bIns="174884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260078" y="33375255"/>
            <a:ext cx="5880365" cy="1917160"/>
          </a:xfrm>
          <a:prstGeom prst="rect">
            <a:avLst/>
          </a:prstGeom>
        </p:spPr>
        <p:txBody>
          <a:bodyPr vert="horz" lIns="349767" tIns="174884" rIns="349767" bIns="174884" rtlCol="0" anchor="ctr"/>
          <a:lstStyle>
            <a:lvl1pPr algn="l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8C4BC-A442-6D45-85A5-BF2C73325927}" type="datetimeFigureOut">
              <a:rPr lang="es-ES" smtClean="0"/>
              <a:t>8/01/14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8610534" y="33375255"/>
            <a:ext cx="7980495" cy="1917160"/>
          </a:xfrm>
          <a:prstGeom prst="rect">
            <a:avLst/>
          </a:prstGeom>
        </p:spPr>
        <p:txBody>
          <a:bodyPr vert="horz" lIns="349767" tIns="174884" rIns="349767" bIns="174884" rtlCol="0" anchor="ctr"/>
          <a:lstStyle>
            <a:lvl1pPr algn="ctr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8061120" y="33375255"/>
            <a:ext cx="5880365" cy="1917160"/>
          </a:xfrm>
          <a:prstGeom prst="rect">
            <a:avLst/>
          </a:prstGeom>
        </p:spPr>
        <p:txBody>
          <a:bodyPr vert="horz" lIns="349767" tIns="174884" rIns="349767" bIns="174884" rtlCol="0" anchor="ctr"/>
          <a:lstStyle>
            <a:lvl1pPr algn="r">
              <a:defRPr sz="4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56862-6B4A-8744-AA3A-CA32C11930F9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78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748836" rtl="0" eaLnBrk="1" latinLnBrk="0" hangingPunct="1">
        <a:spcBef>
          <a:spcPct val="0"/>
        </a:spcBef>
        <a:buNone/>
        <a:defRPr sz="1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11627" indent="-1311627" algn="l" defTabSz="1748836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1pPr>
      <a:lvl2pPr marL="2841858" indent="-1093022" algn="l" defTabSz="1748836" rtl="0" eaLnBrk="1" latinLnBrk="0" hangingPunct="1">
        <a:spcBef>
          <a:spcPct val="20000"/>
        </a:spcBef>
        <a:buFont typeface="Arial"/>
        <a:buChar char="–"/>
        <a:defRPr sz="10700" kern="1200">
          <a:solidFill>
            <a:schemeClr val="tx1"/>
          </a:solidFill>
          <a:latin typeface="+mn-lt"/>
          <a:ea typeface="+mn-ea"/>
          <a:cs typeface="+mn-cs"/>
        </a:defRPr>
      </a:lvl2pPr>
      <a:lvl3pPr marL="4372089" indent="-874418" algn="l" defTabSz="1748836" rtl="0" eaLnBrk="1" latinLnBrk="0" hangingPunct="1">
        <a:spcBef>
          <a:spcPct val="20000"/>
        </a:spcBef>
        <a:buFont typeface="Arial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3pPr>
      <a:lvl4pPr marL="6120925" indent="-874418" algn="l" defTabSz="1748836" rtl="0" eaLnBrk="1" latinLnBrk="0" hangingPunct="1">
        <a:spcBef>
          <a:spcPct val="20000"/>
        </a:spcBef>
        <a:buFont typeface="Arial"/>
        <a:buChar char="–"/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69761" indent="-874418" algn="l" defTabSz="1748836" rtl="0" eaLnBrk="1" latinLnBrk="0" hangingPunct="1">
        <a:spcBef>
          <a:spcPct val="20000"/>
        </a:spcBef>
        <a:buFont typeface="Arial"/>
        <a:buChar char="»"/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618596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432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6268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5104" indent="-874418" algn="l" defTabSz="1748836" rtl="0" eaLnBrk="1" latinLnBrk="0" hangingPunct="1">
        <a:spcBef>
          <a:spcPct val="20000"/>
        </a:spcBef>
        <a:buFont typeface="Arial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836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671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507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343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4179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3014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850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686" algn="l" defTabSz="1748836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69715" y="1108724"/>
            <a:ext cx="22969304" cy="2279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¿</a:t>
            </a:r>
            <a:r>
              <a:rPr lang="es-ES" sz="4400" b="1" dirty="0" smtClean="0">
                <a:ln/>
                <a:solidFill>
                  <a:schemeClr val="accent3"/>
                </a:solidFill>
              </a:rPr>
              <a:t>Es Chocó </a:t>
            </a:r>
            <a:r>
              <a:rPr lang="es-ES" sz="4400" b="1" dirty="0">
                <a:ln/>
                <a:solidFill>
                  <a:schemeClr val="accent3"/>
                </a:solidFill>
              </a:rPr>
              <a:t>un </a:t>
            </a:r>
            <a:r>
              <a:rPr lang="es-ES" sz="4400" b="1" dirty="0" smtClean="0">
                <a:ln/>
                <a:solidFill>
                  <a:schemeClr val="accent3"/>
                </a:solidFill>
              </a:rPr>
              <a:t>área Biogeográfica</a:t>
            </a:r>
            <a:r>
              <a:rPr lang="es-ES" sz="4400" b="1" dirty="0">
                <a:ln/>
                <a:solidFill>
                  <a:schemeClr val="accent3"/>
                </a:solidFill>
              </a:rPr>
              <a:t>?: Una </a:t>
            </a:r>
            <a:r>
              <a:rPr lang="es-ES" sz="4400" b="1" dirty="0" smtClean="0">
                <a:ln/>
                <a:solidFill>
                  <a:schemeClr val="accent3"/>
                </a:solidFill>
              </a:rPr>
              <a:t>visión </a:t>
            </a:r>
            <a:r>
              <a:rPr lang="es-ES" sz="4400" b="1" dirty="0">
                <a:ln/>
                <a:solidFill>
                  <a:schemeClr val="accent3"/>
                </a:solidFill>
              </a:rPr>
              <a:t>desde </a:t>
            </a:r>
            <a:r>
              <a:rPr lang="es-ES" sz="4400" b="1" dirty="0" smtClean="0">
                <a:ln/>
                <a:solidFill>
                  <a:schemeClr val="accent3"/>
                </a:solidFill>
              </a:rPr>
              <a:t>áreas</a:t>
            </a:r>
            <a:endParaRPr lang="es-ES" sz="4400" b="1" dirty="0">
              <a:ln/>
              <a:solidFill>
                <a:schemeClr val="accent3"/>
              </a:solidFill>
            </a:endParaRPr>
          </a:p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de endemismo bajo el criterio de </a:t>
            </a:r>
            <a:r>
              <a:rPr lang="es-ES" sz="4400" b="1" dirty="0" err="1">
                <a:ln/>
                <a:solidFill>
                  <a:schemeClr val="accent3"/>
                </a:solidFill>
              </a:rPr>
              <a:t>o</a:t>
            </a:r>
            <a:r>
              <a:rPr lang="es-ES" sz="4400" b="1" dirty="0" err="1" smtClean="0">
                <a:ln/>
                <a:solidFill>
                  <a:schemeClr val="accent3"/>
                </a:solidFill>
              </a:rPr>
              <a:t>ptimabilidad</a:t>
            </a:r>
            <a:r>
              <a:rPr lang="es-ES" sz="4400" b="1" dirty="0">
                <a:ln/>
                <a:solidFill>
                  <a:schemeClr val="accent3"/>
                </a:solidFill>
              </a:rPr>
              <a:t>.</a:t>
            </a:r>
            <a:endParaRPr lang="es-ES_tradnl" sz="4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245884" y="10070026"/>
            <a:ext cx="6656061" cy="26868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400" b="1" dirty="0" smtClean="0"/>
              <a:t>Figura1. </a:t>
            </a:r>
            <a:r>
              <a:rPr lang="es-ES" sz="2400" dirty="0" smtClean="0"/>
              <a:t>Concepciones históricas del Choc</a:t>
            </a:r>
            <a:r>
              <a:rPr lang="es-ES" sz="2400" dirty="0" smtClean="0"/>
              <a:t>ó</a:t>
            </a:r>
            <a:r>
              <a:rPr lang="es-ES" sz="2400" dirty="0" smtClean="0"/>
              <a:t> Biogeogr</a:t>
            </a:r>
            <a:r>
              <a:rPr lang="es-ES" sz="2400" dirty="0" smtClean="0"/>
              <a:t>áfico. </a:t>
            </a:r>
            <a:r>
              <a:rPr lang="es-ES" sz="2400" b="1" dirty="0" smtClean="0"/>
              <a:t>1</a:t>
            </a:r>
            <a:r>
              <a:rPr lang="es-ES" sz="2400" dirty="0" smtClean="0"/>
              <a:t>: (</a:t>
            </a:r>
            <a:r>
              <a:rPr lang="es-ES" sz="2400" dirty="0" err="1"/>
              <a:t>Cracraft</a:t>
            </a:r>
            <a:r>
              <a:rPr lang="es-ES" sz="2400" dirty="0"/>
              <a:t>, 1988; Galvis, </a:t>
            </a:r>
            <a:r>
              <a:rPr lang="es-ES" sz="2400" dirty="0" smtClean="0"/>
              <a:t>1993; Myers et </a:t>
            </a:r>
            <a:r>
              <a:rPr lang="es-ES" sz="2400" dirty="0"/>
              <a:t>al., </a:t>
            </a:r>
            <a:r>
              <a:rPr lang="es-ES" sz="2400" dirty="0" smtClean="0"/>
              <a:t>2000)</a:t>
            </a:r>
          </a:p>
          <a:p>
            <a:r>
              <a:rPr lang="es-ES" sz="2400" b="1" dirty="0" smtClean="0">
                <a:solidFill>
                  <a:schemeClr val="tx1"/>
                </a:solidFill>
              </a:rPr>
              <a:t>2</a:t>
            </a:r>
            <a:r>
              <a:rPr lang="es-ES" sz="2400" dirty="0" smtClean="0">
                <a:solidFill>
                  <a:schemeClr val="tx1"/>
                </a:solidFill>
              </a:rPr>
              <a:t>:</a:t>
            </a:r>
            <a:r>
              <a:rPr lang="es-ES" sz="2400" dirty="0" smtClean="0"/>
              <a:t>(Hernández</a:t>
            </a:r>
            <a:r>
              <a:rPr lang="es-ES" sz="2400" dirty="0"/>
              <a:t>-Camacho et al., 1992</a:t>
            </a:r>
            <a:r>
              <a:rPr lang="es-ES" sz="2400" dirty="0" smtClean="0"/>
              <a:t>; Ruíz-</a:t>
            </a:r>
            <a:r>
              <a:rPr lang="it-IT" sz="2400" dirty="0" err="1" smtClean="0"/>
              <a:t>Carranza</a:t>
            </a:r>
            <a:r>
              <a:rPr lang="it-IT" sz="2400" dirty="0" smtClean="0"/>
              <a:t> </a:t>
            </a:r>
            <a:r>
              <a:rPr lang="it-IT" sz="2400" dirty="0"/>
              <a:t>et al., 1993</a:t>
            </a:r>
            <a:r>
              <a:rPr lang="it-IT" sz="2400" dirty="0" smtClean="0"/>
              <a:t>; </a:t>
            </a:r>
            <a:r>
              <a:rPr lang="it-IT" sz="2400" dirty="0" err="1" smtClean="0"/>
              <a:t>Udvardy</a:t>
            </a:r>
            <a:r>
              <a:rPr lang="it-IT" sz="2400" dirty="0" smtClean="0"/>
              <a:t>, 1975</a:t>
            </a:r>
            <a:r>
              <a:rPr lang="it-IT" sz="2400" dirty="0" smtClean="0"/>
              <a:t>)</a:t>
            </a:r>
          </a:p>
          <a:p>
            <a:r>
              <a:rPr lang="it-IT" sz="2400" b="1" dirty="0" smtClean="0">
                <a:solidFill>
                  <a:schemeClr val="tx1"/>
                </a:solidFill>
              </a:rPr>
              <a:t>3</a:t>
            </a:r>
            <a:r>
              <a:rPr lang="it-IT" sz="2400" dirty="0" smtClean="0">
                <a:solidFill>
                  <a:schemeClr val="tx1"/>
                </a:solidFill>
              </a:rPr>
              <a:t>:</a:t>
            </a:r>
            <a:r>
              <a:rPr lang="es-ES" sz="2400" dirty="0" smtClean="0"/>
              <a:t>(</a:t>
            </a:r>
            <a:r>
              <a:rPr lang="es-ES" sz="2400" dirty="0" err="1"/>
              <a:t>Abell</a:t>
            </a:r>
            <a:r>
              <a:rPr lang="es-ES" sz="2400" dirty="0"/>
              <a:t> et al., 2008; </a:t>
            </a:r>
            <a:r>
              <a:rPr lang="es-ES" sz="2400" dirty="0" err="1" smtClean="0"/>
              <a:t>BirdLife</a:t>
            </a:r>
            <a:r>
              <a:rPr lang="es-ES" sz="2400" dirty="0"/>
              <a:t> </a:t>
            </a:r>
            <a:r>
              <a:rPr lang="es-ES" sz="2400" dirty="0" smtClean="0"/>
              <a:t>International</a:t>
            </a:r>
            <a:r>
              <a:rPr lang="es-ES" sz="2400" dirty="0"/>
              <a:t>, 2012)</a:t>
            </a:r>
            <a:r>
              <a:rPr lang="es-ES" sz="2400" dirty="0" smtClean="0"/>
              <a:t>.</a:t>
            </a:r>
          </a:p>
          <a:p>
            <a:r>
              <a:rPr lang="es-ES" sz="2400" b="1" dirty="0" smtClean="0">
                <a:solidFill>
                  <a:schemeClr val="tx1"/>
                </a:solidFill>
              </a:rPr>
              <a:t>4</a:t>
            </a:r>
            <a:r>
              <a:rPr lang="es-ES" sz="2400" dirty="0" smtClean="0">
                <a:solidFill>
                  <a:schemeClr val="tx1"/>
                </a:solidFill>
              </a:rPr>
              <a:t> :</a:t>
            </a:r>
            <a:r>
              <a:rPr lang="es-ES" sz="2400" dirty="0" smtClean="0"/>
              <a:t>(</a:t>
            </a:r>
            <a:r>
              <a:rPr lang="es-ES" sz="2400" dirty="0" err="1"/>
              <a:t>Cracraft</a:t>
            </a:r>
            <a:r>
              <a:rPr lang="es-ES" sz="2400" dirty="0"/>
              <a:t>, 1985).</a:t>
            </a:r>
            <a:endParaRPr lang="es-ES" sz="2400" dirty="0">
              <a:solidFill>
                <a:schemeClr val="tx1"/>
              </a:solidFill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8162515" y="5475299"/>
            <a:ext cx="16076502" cy="6067986"/>
            <a:chOff x="5906631" y="5585383"/>
            <a:chExt cx="18332388" cy="4832163"/>
          </a:xfrm>
        </p:grpSpPr>
        <p:sp>
          <p:nvSpPr>
            <p:cNvPr id="17" name="Rectángulo 16"/>
            <p:cNvSpPr/>
            <p:nvPr/>
          </p:nvSpPr>
          <p:spPr>
            <a:xfrm>
              <a:off x="5906631" y="5589534"/>
              <a:ext cx="18332388" cy="304675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s-ES" sz="2600" dirty="0" smtClean="0">
                <a:latin typeface="Calibri"/>
                <a:cs typeface="Calibri"/>
              </a:endParaRPr>
            </a:p>
            <a:p>
              <a:r>
                <a:rPr lang="es-ES" sz="2800" dirty="0" smtClean="0">
                  <a:latin typeface="Calibri"/>
                  <a:cs typeface="Calibri"/>
                </a:rPr>
                <a:t>El Chocó </a:t>
              </a:r>
              <a:r>
                <a:rPr lang="es-ES" sz="2800" dirty="0">
                  <a:latin typeface="Calibri"/>
                  <a:cs typeface="Calibri"/>
                </a:rPr>
                <a:t>biogeográfico es un área de gran importancia para el conocimiento de  la historia </a:t>
              </a:r>
              <a:r>
                <a:rPr lang="es-ES" sz="2800" dirty="0" smtClean="0">
                  <a:latin typeface="Calibri"/>
                  <a:cs typeface="Calibri"/>
                </a:rPr>
                <a:t>de las biotas </a:t>
              </a:r>
              <a:r>
                <a:rPr lang="es-ES" sz="2800" dirty="0" err="1" smtClean="0">
                  <a:latin typeface="Calibri"/>
                  <a:cs typeface="Calibri"/>
                </a:rPr>
                <a:t>neotropicales</a:t>
              </a:r>
              <a:r>
                <a:rPr lang="es-ES" sz="2800" dirty="0">
                  <a:latin typeface="Calibri"/>
                  <a:cs typeface="Calibri"/>
                </a:rPr>
                <a:t>; no solo por estar directamente </a:t>
              </a:r>
              <a:r>
                <a:rPr lang="es-ES" sz="2800" dirty="0" smtClean="0">
                  <a:latin typeface="Calibri"/>
                  <a:cs typeface="Calibri"/>
                </a:rPr>
                <a:t>involucrado en </a:t>
              </a:r>
              <a:r>
                <a:rPr lang="es-ES" sz="2800" dirty="0">
                  <a:latin typeface="Calibri"/>
                  <a:cs typeface="Calibri"/>
                </a:rPr>
                <a:t>el Gran Intercambio Biótico Americano (GABI</a:t>
              </a:r>
              <a:r>
                <a:rPr lang="es-ES" sz="2800" dirty="0" smtClean="0">
                  <a:latin typeface="Calibri"/>
                  <a:cs typeface="Calibri"/>
                </a:rPr>
                <a:t>), </a:t>
              </a:r>
              <a:r>
                <a:rPr lang="es-ES" sz="2800" dirty="0">
                  <a:latin typeface="Calibri"/>
                  <a:cs typeface="Calibri"/>
                </a:rPr>
                <a:t>sino por </a:t>
              </a:r>
              <a:r>
                <a:rPr lang="es-ES" sz="2800" dirty="0" smtClean="0">
                  <a:latin typeface="Calibri"/>
                  <a:cs typeface="Calibri"/>
                </a:rPr>
                <a:t>tener una </a:t>
              </a:r>
              <a:r>
                <a:rPr lang="es-ES" sz="2800" dirty="0">
                  <a:latin typeface="Calibri"/>
                  <a:cs typeface="Calibri"/>
                </a:rPr>
                <a:t>relación directa con otras </a:t>
              </a:r>
              <a:r>
                <a:rPr lang="es-ES" sz="2800" dirty="0" smtClean="0">
                  <a:latin typeface="Calibri"/>
                  <a:cs typeface="Calibri"/>
                </a:rPr>
                <a:t>á</a:t>
              </a:r>
              <a:r>
                <a:rPr lang="es-ES" sz="2800" dirty="0" smtClean="0">
                  <a:latin typeface="Calibri"/>
                  <a:cs typeface="Calibri"/>
                </a:rPr>
                <a:t>reas </a:t>
              </a:r>
              <a:r>
                <a:rPr lang="es-ES" sz="2800" dirty="0">
                  <a:latin typeface="Calibri"/>
                  <a:cs typeface="Calibri"/>
                </a:rPr>
                <a:t>como los Andes y la </a:t>
              </a:r>
              <a:r>
                <a:rPr lang="es-ES" sz="2800" dirty="0" smtClean="0">
                  <a:latin typeface="Calibri"/>
                  <a:cs typeface="Calibri"/>
                </a:rPr>
                <a:t>Amazonia. Este </a:t>
              </a:r>
              <a:r>
                <a:rPr lang="es-ES" sz="2800" dirty="0">
                  <a:latin typeface="Calibri"/>
                  <a:cs typeface="Calibri"/>
                </a:rPr>
                <a:t>termino ha sido comúnmente utilizado en campos como la geología</a:t>
              </a:r>
              <a:r>
                <a:rPr lang="es-ES" sz="2800" dirty="0" smtClean="0">
                  <a:latin typeface="Calibri"/>
                  <a:cs typeface="Calibri"/>
                </a:rPr>
                <a:t>, sociología</a:t>
              </a:r>
              <a:r>
                <a:rPr lang="es-ES" sz="2800" dirty="0">
                  <a:latin typeface="Calibri"/>
                  <a:cs typeface="Calibri"/>
                </a:rPr>
                <a:t>, </a:t>
              </a:r>
              <a:r>
                <a:rPr lang="es-ES" sz="2800" dirty="0" smtClean="0">
                  <a:latin typeface="Calibri"/>
                  <a:cs typeface="Calibri"/>
                </a:rPr>
                <a:t>biogeografía </a:t>
              </a:r>
              <a:r>
                <a:rPr lang="es-ES" sz="2800" dirty="0" smtClean="0">
                  <a:latin typeface="Calibri"/>
                  <a:cs typeface="Calibri"/>
                </a:rPr>
                <a:t>y la </a:t>
              </a:r>
              <a:r>
                <a:rPr lang="es-ES" sz="2800" dirty="0">
                  <a:latin typeface="Calibri"/>
                  <a:cs typeface="Calibri"/>
                </a:rPr>
                <a:t> conservación </a:t>
              </a:r>
              <a:r>
                <a:rPr lang="es-ES" sz="2800" dirty="0" smtClean="0">
                  <a:latin typeface="Calibri"/>
                  <a:cs typeface="Calibri"/>
                </a:rPr>
                <a:t>(</a:t>
              </a:r>
              <a:r>
                <a:rPr lang="es-ES" sz="2400" dirty="0" err="1"/>
                <a:t>Conservation</a:t>
              </a:r>
              <a:r>
                <a:rPr lang="es-ES" sz="2400" dirty="0"/>
                <a:t> International, 2013; </a:t>
              </a:r>
              <a:r>
                <a:rPr lang="es-ES" sz="2400" dirty="0" smtClean="0"/>
                <a:t>Gómez-</a:t>
              </a:r>
              <a:r>
                <a:rPr lang="es-ES" sz="2400" dirty="0"/>
                <a:t>Nativa, 2008; </a:t>
              </a:r>
              <a:r>
                <a:rPr lang="es-ES" sz="2400" smtClean="0"/>
                <a:t>Hernández</a:t>
              </a:r>
              <a:r>
                <a:rPr lang="es-ES" sz="2400" smtClean="0"/>
                <a:t>-Camacho </a:t>
              </a:r>
              <a:r>
                <a:rPr lang="es-ES" sz="2400" dirty="0"/>
                <a:t>et al., 1992; </a:t>
              </a:r>
              <a:r>
                <a:rPr lang="es-ES" sz="2400" dirty="0" err="1"/>
                <a:t>Morrone</a:t>
              </a:r>
              <a:r>
                <a:rPr lang="es-ES" sz="2400" dirty="0"/>
                <a:t>, 2001; </a:t>
              </a:r>
              <a:r>
                <a:rPr lang="es-ES" sz="2400" dirty="0" err="1"/>
                <a:t>Stemper</a:t>
              </a:r>
              <a:r>
                <a:rPr lang="es-ES" sz="2400" dirty="0"/>
                <a:t> y Salgado, 1993</a:t>
              </a:r>
              <a:r>
                <a:rPr lang="es-ES" sz="2800" dirty="0" smtClean="0">
                  <a:latin typeface="Calibri"/>
                  <a:cs typeface="Calibri"/>
                </a:rPr>
                <a:t>)</a:t>
              </a:r>
              <a:r>
                <a:rPr lang="es-ES" sz="2800" dirty="0">
                  <a:latin typeface="Calibri"/>
                  <a:cs typeface="Calibri"/>
                </a:rPr>
                <a:t>, para referirse </a:t>
              </a:r>
              <a:r>
                <a:rPr lang="es-ES" sz="2800" dirty="0" smtClean="0">
                  <a:latin typeface="Calibri"/>
                  <a:cs typeface="Calibri"/>
                </a:rPr>
                <a:t>al anden pacífico </a:t>
              </a:r>
              <a:r>
                <a:rPr lang="es-ES" sz="2800" dirty="0">
                  <a:latin typeface="Calibri"/>
                  <a:cs typeface="Calibri"/>
                </a:rPr>
                <a:t>de norte de sur </a:t>
              </a:r>
              <a:r>
                <a:rPr lang="es-ES" sz="2800" dirty="0" smtClean="0">
                  <a:latin typeface="Calibri"/>
                  <a:cs typeface="Calibri"/>
                </a:rPr>
                <a:t>América </a:t>
              </a:r>
              <a:r>
                <a:rPr lang="es-ES" sz="2800" dirty="0">
                  <a:latin typeface="Calibri"/>
                  <a:cs typeface="Calibri"/>
                </a:rPr>
                <a:t>y sur de centro </a:t>
              </a:r>
              <a:r>
                <a:rPr lang="es-ES" sz="2800" dirty="0" smtClean="0">
                  <a:latin typeface="Calibri"/>
                  <a:cs typeface="Calibri"/>
                </a:rPr>
                <a:t>América; sin embargo</a:t>
              </a:r>
              <a:r>
                <a:rPr lang="es-ES" sz="2800" dirty="0">
                  <a:latin typeface="Calibri"/>
                  <a:cs typeface="Calibri"/>
                </a:rPr>
                <a:t>, la delimitación  de esta área no es clara y </a:t>
              </a:r>
              <a:r>
                <a:rPr lang="es-ES" sz="2800" dirty="0" smtClean="0">
                  <a:latin typeface="Calibri"/>
                  <a:cs typeface="Calibri"/>
                </a:rPr>
                <a:t> depende </a:t>
              </a:r>
              <a:r>
                <a:rPr lang="es-ES" sz="2800" dirty="0">
                  <a:latin typeface="Calibri"/>
                  <a:cs typeface="Calibri"/>
                </a:rPr>
                <a:t>del autor que </a:t>
              </a:r>
              <a:r>
                <a:rPr lang="es-ES" sz="2800" dirty="0" smtClean="0">
                  <a:latin typeface="Calibri"/>
                  <a:cs typeface="Calibri"/>
                </a:rPr>
                <a:t>se </a:t>
              </a:r>
              <a:r>
                <a:rPr lang="es-ES" sz="2800" dirty="0" smtClean="0">
                  <a:latin typeface="Calibri"/>
                  <a:cs typeface="Calibri"/>
                </a:rPr>
                <a:t>siga (Fig</a:t>
              </a:r>
              <a:r>
                <a:rPr lang="es-ES" sz="2800" dirty="0" smtClean="0">
                  <a:latin typeface="Calibri"/>
                  <a:cs typeface="Calibri"/>
                </a:rPr>
                <a:t>.</a:t>
              </a:r>
              <a:r>
                <a:rPr lang="es-ES" sz="2800" dirty="0" smtClean="0">
                  <a:latin typeface="Calibri"/>
                  <a:cs typeface="Calibri"/>
                </a:rPr>
                <a:t>1)</a:t>
              </a:r>
              <a:r>
                <a:rPr lang="es-ES" sz="2800" dirty="0" smtClean="0">
                  <a:latin typeface="Calibri"/>
                  <a:cs typeface="Calibri"/>
                </a:rPr>
                <a:t>.</a:t>
              </a:r>
              <a:endParaRPr lang="es-ES" sz="2800" dirty="0">
                <a:latin typeface="Calibri"/>
                <a:cs typeface="Calibri"/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5906631" y="8801170"/>
              <a:ext cx="18332388" cy="1616376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s-ES" sz="2600" dirty="0" smtClean="0">
                <a:latin typeface="Calibri"/>
                <a:cs typeface="Calibri"/>
              </a:endParaRPr>
            </a:p>
            <a:p>
              <a:r>
                <a:rPr lang="es-ES" sz="2800" dirty="0" smtClean="0">
                  <a:latin typeface="Calibri"/>
                  <a:cs typeface="Calibri"/>
                </a:rPr>
                <a:t> </a:t>
              </a:r>
              <a:r>
                <a:rPr lang="es-ES" sz="2800" dirty="0">
                  <a:latin typeface="Calibri"/>
                  <a:cs typeface="Calibri"/>
                </a:rPr>
                <a:t> </a:t>
              </a:r>
              <a:r>
                <a:rPr lang="es-ES" sz="2800" dirty="0" smtClean="0">
                  <a:latin typeface="Calibri"/>
                  <a:cs typeface="Calibri"/>
                </a:rPr>
                <a:t>Evaluar </a:t>
              </a:r>
              <a:r>
                <a:rPr lang="es-ES" sz="2800" dirty="0">
                  <a:latin typeface="Calibri"/>
                  <a:cs typeface="Calibri"/>
                </a:rPr>
                <a:t>el área conocida como Provincia del </a:t>
              </a:r>
              <a:r>
                <a:rPr lang="es-ES" sz="2800" dirty="0" smtClean="0">
                  <a:latin typeface="Calibri"/>
                  <a:cs typeface="Calibri"/>
                </a:rPr>
                <a:t>Chocó (</a:t>
              </a:r>
              <a:r>
                <a:rPr lang="es-ES" sz="2400" dirty="0" err="1">
                  <a:latin typeface="Calibri"/>
                  <a:cs typeface="Calibri"/>
                </a:rPr>
                <a:t>Morrone</a:t>
              </a:r>
              <a:r>
                <a:rPr lang="es-ES" sz="2400" dirty="0">
                  <a:latin typeface="Calibri"/>
                  <a:cs typeface="Calibri"/>
                </a:rPr>
                <a:t> 2001</a:t>
              </a:r>
              <a:r>
                <a:rPr lang="es-ES" sz="2800" dirty="0">
                  <a:latin typeface="Calibri"/>
                  <a:cs typeface="Calibri"/>
                </a:rPr>
                <a:t>) bajo el criterio </a:t>
              </a:r>
              <a:r>
                <a:rPr lang="es-ES" sz="2800" dirty="0" smtClean="0">
                  <a:latin typeface="Calibri"/>
                  <a:cs typeface="Calibri"/>
                </a:rPr>
                <a:t>de </a:t>
              </a:r>
              <a:r>
                <a:rPr lang="es-ES" sz="2800" dirty="0" err="1" smtClean="0">
                  <a:latin typeface="Calibri"/>
                  <a:cs typeface="Calibri"/>
                </a:rPr>
                <a:t>optimabilidad</a:t>
              </a:r>
              <a:r>
                <a:rPr lang="es-ES" sz="2800" dirty="0" smtClean="0">
                  <a:latin typeface="Calibri"/>
                  <a:cs typeface="Calibri"/>
                </a:rPr>
                <a:t> (</a:t>
              </a:r>
              <a:r>
                <a:rPr lang="es-ES" sz="2400" dirty="0" err="1">
                  <a:latin typeface="Calibri"/>
                  <a:cs typeface="Calibri"/>
                </a:rPr>
                <a:t>Szumik</a:t>
              </a:r>
              <a:r>
                <a:rPr lang="es-ES" sz="2400" dirty="0">
                  <a:latin typeface="Calibri"/>
                  <a:cs typeface="Calibri"/>
                </a:rPr>
                <a:t> y </a:t>
              </a:r>
              <a:r>
                <a:rPr lang="es-ES" sz="2400" dirty="0" err="1">
                  <a:latin typeface="Calibri"/>
                  <a:cs typeface="Calibri"/>
                </a:rPr>
                <a:t>Goloboff</a:t>
              </a:r>
              <a:r>
                <a:rPr lang="es-ES" sz="2400" dirty="0">
                  <a:latin typeface="Calibri"/>
                  <a:cs typeface="Calibri"/>
                </a:rPr>
                <a:t>, 2004</a:t>
              </a:r>
              <a:r>
                <a:rPr lang="es-ES" sz="2800" dirty="0" smtClean="0">
                  <a:latin typeface="Calibri"/>
                  <a:cs typeface="Calibri"/>
                </a:rPr>
                <a:t>).</a:t>
              </a:r>
              <a:endParaRPr lang="es-ES" sz="2800" dirty="0">
                <a:latin typeface="Calibri"/>
                <a:cs typeface="Calibri"/>
              </a:endParaRP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5906631" y="5585383"/>
              <a:ext cx="4755278" cy="538176"/>
            </a:xfrm>
            <a:prstGeom prst="rect">
              <a:avLst/>
            </a:prstGeom>
            <a:noFill/>
            <a:ln>
              <a:solidFill>
                <a:srgbClr val="9BBB5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3000" b="1" i="1" dirty="0" smtClean="0">
                  <a:solidFill>
                    <a:srgbClr val="000000"/>
                  </a:solidFill>
                  <a:latin typeface="Comic Sans MS"/>
                  <a:cs typeface="Comic Sans MS"/>
                </a:rPr>
                <a:t>INTRODUCCIÓN</a:t>
              </a:r>
              <a:endParaRPr lang="es-ES" sz="3000" b="1" i="1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8" name="Rectángulo 47"/>
            <p:cNvSpPr/>
            <p:nvPr/>
          </p:nvSpPr>
          <p:spPr>
            <a:xfrm>
              <a:off x="5915815" y="8800653"/>
              <a:ext cx="5487797" cy="538176"/>
            </a:xfrm>
            <a:prstGeom prst="rect">
              <a:avLst/>
            </a:prstGeom>
            <a:noFill/>
            <a:ln>
              <a:solidFill>
                <a:srgbClr val="9BBB5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3000" b="1" i="1" dirty="0" smtClean="0">
                  <a:solidFill>
                    <a:srgbClr val="000000"/>
                  </a:solidFill>
                  <a:latin typeface="Comic Sans MS"/>
                  <a:cs typeface="Comic Sans MS"/>
                </a:rPr>
                <a:t>OBJETIVO</a:t>
              </a:r>
              <a:endParaRPr lang="es-ES" sz="3000" b="1" i="1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</p:grpSp>
      <p:sp>
        <p:nvSpPr>
          <p:cNvPr id="50" name="Rectángulo 49"/>
          <p:cNvSpPr/>
          <p:nvPr/>
        </p:nvSpPr>
        <p:spPr>
          <a:xfrm>
            <a:off x="1245884" y="12958255"/>
            <a:ext cx="6918402" cy="1027706"/>
          </a:xfrm>
          <a:prstGeom prst="rect">
            <a:avLst/>
          </a:prstGeom>
          <a:noFill/>
          <a:ln>
            <a:solidFill>
              <a:srgbClr val="9BBB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00" b="1" i="1" dirty="0" smtClean="0">
                <a:solidFill>
                  <a:srgbClr val="000000"/>
                </a:solidFill>
                <a:latin typeface="Comic Sans MS"/>
                <a:cs typeface="Comic Sans MS"/>
              </a:rPr>
              <a:t>MATERIALES Y MÉTODOS</a:t>
            </a:r>
            <a:endParaRPr lang="es-ES" sz="2600" b="1" i="1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1245884" y="14160892"/>
            <a:ext cx="6918401" cy="7506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800" dirty="0" smtClean="0">
                <a:solidFill>
                  <a:srgbClr val="000000"/>
                </a:solidFill>
                <a:cs typeface="Arial Unicode MS"/>
              </a:rPr>
              <a:t>Tratamiento de Datos</a:t>
            </a:r>
            <a:endParaRPr lang="es-ES_tradnl" sz="2800" dirty="0">
              <a:solidFill>
                <a:srgbClr val="000000"/>
              </a:solidFill>
              <a:cs typeface="Arial Unicode MS"/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7201214" y="15946102"/>
            <a:ext cx="961301" cy="55599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Plataforma R </a:t>
            </a:r>
            <a:r>
              <a:rPr lang="es-ES" sz="2400" dirty="0"/>
              <a:t>(</a:t>
            </a:r>
            <a:r>
              <a:rPr lang="es-ES" sz="2200" dirty="0"/>
              <a:t>R </a:t>
            </a:r>
            <a:r>
              <a:rPr lang="es-ES" sz="2200" dirty="0" err="1"/>
              <a:t>Core</a:t>
            </a:r>
            <a:r>
              <a:rPr lang="es-ES" sz="2200" dirty="0"/>
              <a:t> </a:t>
            </a:r>
            <a:r>
              <a:rPr lang="es-ES" sz="2200" dirty="0" err="1"/>
              <a:t>Team</a:t>
            </a:r>
            <a:r>
              <a:rPr lang="es-ES" sz="2200" dirty="0"/>
              <a:t>, 2013</a:t>
            </a:r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endParaRPr lang="es-E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1245883" y="15196227"/>
            <a:ext cx="5697915" cy="258793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600" dirty="0">
                <a:cs typeface="Calibri"/>
              </a:rPr>
              <a:t>295 especies (</a:t>
            </a:r>
            <a:r>
              <a:rPr lang="es-ES" sz="2200" dirty="0" err="1">
                <a:cs typeface="Calibri"/>
              </a:rPr>
              <a:t>Amphibia</a:t>
            </a:r>
            <a:r>
              <a:rPr lang="es-ES" sz="2200" dirty="0">
                <a:cs typeface="Calibri"/>
              </a:rPr>
              <a:t>,</a:t>
            </a:r>
          </a:p>
          <a:p>
            <a:r>
              <a:rPr lang="es-ES" sz="2200" dirty="0" err="1">
                <a:cs typeface="Calibri"/>
              </a:rPr>
              <a:t>Squamata</a:t>
            </a:r>
            <a:r>
              <a:rPr lang="es-ES" sz="2200" dirty="0">
                <a:cs typeface="Calibri"/>
              </a:rPr>
              <a:t>, </a:t>
            </a:r>
            <a:r>
              <a:rPr lang="es-ES" sz="2200" dirty="0" err="1">
                <a:cs typeface="Calibri"/>
              </a:rPr>
              <a:t>Testudines</a:t>
            </a:r>
            <a:r>
              <a:rPr lang="es-ES" sz="2200" dirty="0">
                <a:cs typeface="Calibri"/>
              </a:rPr>
              <a:t>, </a:t>
            </a:r>
            <a:r>
              <a:rPr lang="es-ES" sz="2200" dirty="0" err="1">
                <a:cs typeface="Calibri"/>
              </a:rPr>
              <a:t>Mammalia</a:t>
            </a:r>
            <a:r>
              <a:rPr lang="es-ES" sz="2200" dirty="0">
                <a:cs typeface="Calibri"/>
              </a:rPr>
              <a:t>, </a:t>
            </a:r>
            <a:r>
              <a:rPr lang="es-ES" sz="2200" dirty="0" err="1">
                <a:cs typeface="Calibri"/>
              </a:rPr>
              <a:t>Liliopsida</a:t>
            </a:r>
            <a:r>
              <a:rPr lang="es-ES" sz="2200" dirty="0">
                <a:cs typeface="Calibri"/>
              </a:rPr>
              <a:t> y </a:t>
            </a:r>
            <a:r>
              <a:rPr lang="es-ES" sz="2200" dirty="0" err="1">
                <a:cs typeface="Calibri"/>
              </a:rPr>
              <a:t>Magnoliopsida</a:t>
            </a:r>
            <a:r>
              <a:rPr lang="es-ES" sz="2600" dirty="0">
                <a:cs typeface="Calibri"/>
              </a:rPr>
              <a:t>)  que habitan en la </a:t>
            </a:r>
            <a:r>
              <a:rPr lang="es-ES" sz="2600" dirty="0" smtClean="0">
                <a:cs typeface="Calibri"/>
              </a:rPr>
              <a:t>Provincia </a:t>
            </a:r>
            <a:r>
              <a:rPr lang="es-ES" sz="2600" dirty="0">
                <a:cs typeface="Calibri"/>
              </a:rPr>
              <a:t>del Chocó.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1245883" y="18357923"/>
            <a:ext cx="5706727" cy="15887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600" dirty="0" smtClean="0">
                <a:cs typeface="Calibri"/>
              </a:rPr>
              <a:t>Extracción </a:t>
            </a:r>
            <a:r>
              <a:rPr lang="es-ES" sz="2600" dirty="0">
                <a:cs typeface="Calibri"/>
              </a:rPr>
              <a:t>de datos </a:t>
            </a:r>
            <a:r>
              <a:rPr lang="es-ES" sz="2600" dirty="0" err="1" smtClean="0">
                <a:cs typeface="Calibri"/>
              </a:rPr>
              <a:t>georeferenciados</a:t>
            </a:r>
            <a:r>
              <a:rPr lang="es-ES" sz="2600" dirty="0" smtClean="0">
                <a:cs typeface="Calibri"/>
              </a:rPr>
              <a:t> </a:t>
            </a:r>
            <a:r>
              <a:rPr lang="es-ES" sz="2600" dirty="0">
                <a:cs typeface="Calibri"/>
              </a:rPr>
              <a:t>con la </a:t>
            </a:r>
            <a:r>
              <a:rPr lang="es-ES" sz="2600" dirty="0" smtClean="0">
                <a:cs typeface="Calibri"/>
              </a:rPr>
              <a:t>función </a:t>
            </a:r>
            <a:r>
              <a:rPr lang="es-ES" sz="2600" dirty="0" err="1">
                <a:cs typeface="Calibri"/>
              </a:rPr>
              <a:t>gbif</a:t>
            </a:r>
            <a:r>
              <a:rPr lang="es-ES" sz="2600" dirty="0">
                <a:cs typeface="Calibri"/>
              </a:rPr>
              <a:t> </a:t>
            </a:r>
            <a:r>
              <a:rPr lang="es-ES" sz="2400" dirty="0" smtClean="0">
                <a:cs typeface="Calibri"/>
              </a:rPr>
              <a:t>(</a:t>
            </a:r>
            <a:r>
              <a:rPr lang="es-ES" sz="2400" dirty="0" err="1"/>
              <a:t>Hijmans</a:t>
            </a:r>
            <a:r>
              <a:rPr lang="es-ES" sz="2400" dirty="0"/>
              <a:t> et al., 2013</a:t>
            </a:r>
            <a:r>
              <a:rPr lang="es-ES" sz="2400" dirty="0" smtClean="0">
                <a:cs typeface="Calibri"/>
              </a:rPr>
              <a:t>)</a:t>
            </a:r>
            <a:r>
              <a:rPr lang="es-ES" sz="2400" dirty="0">
                <a:cs typeface="Calibri"/>
              </a:rPr>
              <a:t>.</a:t>
            </a:r>
          </a:p>
        </p:txBody>
      </p:sp>
      <p:sp>
        <p:nvSpPr>
          <p:cNvPr id="55" name="Rectángulo 54"/>
          <p:cNvSpPr/>
          <p:nvPr/>
        </p:nvSpPr>
        <p:spPr>
          <a:xfrm>
            <a:off x="1245883" y="20585655"/>
            <a:ext cx="5697915" cy="14428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00" dirty="0"/>
              <a:t>Limpieza de datos: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00" dirty="0"/>
              <a:t>Eliminación de duplicados y puntos en el </a:t>
            </a:r>
            <a:r>
              <a:rPr lang="es-ES" sz="2600" dirty="0" smtClean="0"/>
              <a:t>mar.</a:t>
            </a:r>
            <a:endParaRPr lang="es-ES" sz="2600" dirty="0"/>
          </a:p>
        </p:txBody>
      </p:sp>
      <p:sp>
        <p:nvSpPr>
          <p:cNvPr id="57" name="Rectángulo 56"/>
          <p:cNvSpPr/>
          <p:nvPr/>
        </p:nvSpPr>
        <p:spPr>
          <a:xfrm>
            <a:off x="1245884" y="26659209"/>
            <a:ext cx="5560344" cy="1121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00" dirty="0"/>
              <a:t>Consenso estricto  y relajado desde 100% hasta 10%.</a:t>
            </a:r>
          </a:p>
        </p:txBody>
      </p:sp>
      <p:sp>
        <p:nvSpPr>
          <p:cNvPr id="59" name="Rectángulo 58"/>
          <p:cNvSpPr/>
          <p:nvPr/>
        </p:nvSpPr>
        <p:spPr>
          <a:xfrm>
            <a:off x="1245884" y="23937870"/>
            <a:ext cx="5584500" cy="2112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600" dirty="0" smtClean="0"/>
              <a:t>Análisis </a:t>
            </a:r>
            <a:r>
              <a:rPr lang="es-ES" sz="2600" dirty="0"/>
              <a:t>de </a:t>
            </a:r>
            <a:r>
              <a:rPr lang="es-ES" sz="2600" dirty="0" smtClean="0"/>
              <a:t>áreas </a:t>
            </a:r>
            <a:r>
              <a:rPr lang="es-ES" sz="2600" dirty="0"/>
              <a:t>de endemismo aplicando </a:t>
            </a:r>
            <a:r>
              <a:rPr lang="es-ES" sz="2600" dirty="0" smtClean="0"/>
              <a:t>cuadrículas </a:t>
            </a:r>
            <a:r>
              <a:rPr lang="es-ES" sz="2600" dirty="0"/>
              <a:t>de tamaño 0.5º x 0.5º y 1ºx 1º</a:t>
            </a:r>
            <a:r>
              <a:rPr lang="es-ES" sz="2200" dirty="0"/>
              <a:t>.</a:t>
            </a:r>
          </a:p>
        </p:txBody>
      </p:sp>
      <p:sp>
        <p:nvSpPr>
          <p:cNvPr id="60" name="Rectángulo 59"/>
          <p:cNvSpPr/>
          <p:nvPr/>
        </p:nvSpPr>
        <p:spPr>
          <a:xfrm>
            <a:off x="1245883" y="30052083"/>
            <a:ext cx="5618651" cy="15239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s-ES" sz="2600" dirty="0" smtClean="0"/>
              <a:t>Manipulación de capas formato .div y generación de capas formato .</a:t>
            </a:r>
            <a:r>
              <a:rPr lang="es-ES" sz="2600" dirty="0" err="1" smtClean="0"/>
              <a:t>shp</a:t>
            </a:r>
            <a:endParaRPr lang="es-ES" sz="2600" dirty="0"/>
          </a:p>
        </p:txBody>
      </p:sp>
      <p:sp>
        <p:nvSpPr>
          <p:cNvPr id="61" name="Rectángulo 60"/>
          <p:cNvSpPr/>
          <p:nvPr/>
        </p:nvSpPr>
        <p:spPr>
          <a:xfrm>
            <a:off x="1245883" y="28162687"/>
            <a:ext cx="6918403" cy="77191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dirty="0" smtClean="0">
                <a:solidFill>
                  <a:srgbClr val="000000"/>
                </a:solidFill>
                <a:cs typeface="Arial Unicode MS"/>
              </a:rPr>
              <a:t>Edición de mapas</a:t>
            </a:r>
            <a:endParaRPr lang="es-ES_tradnl" sz="3200" dirty="0">
              <a:solidFill>
                <a:srgbClr val="000000"/>
              </a:solidFill>
              <a:cs typeface="Arial Unicode MS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1245883" y="22652730"/>
            <a:ext cx="6918403" cy="66402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800" dirty="0" smtClean="0">
                <a:solidFill>
                  <a:srgbClr val="000000"/>
                </a:solidFill>
                <a:cs typeface="Arial Unicode MS"/>
              </a:rPr>
              <a:t>Análisis de </a:t>
            </a:r>
            <a:r>
              <a:rPr lang="es-ES_tradnl" sz="2800" dirty="0" err="1" smtClean="0">
                <a:solidFill>
                  <a:srgbClr val="000000"/>
                </a:solidFill>
                <a:cs typeface="Arial Unicode MS"/>
              </a:rPr>
              <a:t>Optimabilidad</a:t>
            </a:r>
            <a:endParaRPr lang="es-ES_tradnl" sz="2800" dirty="0">
              <a:solidFill>
                <a:srgbClr val="000000"/>
              </a:solidFill>
              <a:cs typeface="Arial Unicode MS"/>
            </a:endParaRPr>
          </a:p>
        </p:txBody>
      </p:sp>
      <p:sp>
        <p:nvSpPr>
          <p:cNvPr id="63" name="Rectángulo 62"/>
          <p:cNvSpPr/>
          <p:nvPr/>
        </p:nvSpPr>
        <p:spPr>
          <a:xfrm>
            <a:off x="7201212" y="23937871"/>
            <a:ext cx="963072" cy="38431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ES" sz="2400" dirty="0" smtClean="0">
                <a:solidFill>
                  <a:srgbClr val="000000"/>
                </a:solidFill>
                <a:latin typeface="Calibri"/>
                <a:cs typeface="Calibri"/>
              </a:rPr>
              <a:t>NDM/VNDM (</a:t>
            </a:r>
            <a:r>
              <a:rPr lang="hu-HU" sz="2200" dirty="0" smtClean="0"/>
              <a:t>Szumik </a:t>
            </a:r>
            <a:r>
              <a:rPr lang="hu-HU" sz="2200" dirty="0"/>
              <a:t>et al., 2006</a:t>
            </a:r>
            <a:r>
              <a:rPr lang="hu-HU" sz="2400" dirty="0"/>
              <a:t>)</a:t>
            </a:r>
            <a:endParaRPr lang="es-E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7007132" y="29132161"/>
            <a:ext cx="1157154" cy="39742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ES" sz="2600" dirty="0" err="1" smtClean="0">
                <a:solidFill>
                  <a:srgbClr val="000000"/>
                </a:solidFill>
                <a:latin typeface="Calibri"/>
                <a:cs typeface="Calibri"/>
              </a:rPr>
              <a:t>DivaGis</a:t>
            </a:r>
            <a:r>
              <a:rPr lang="es-ES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fr-FR" sz="2000" dirty="0" smtClean="0"/>
              <a:t> </a:t>
            </a:r>
            <a:r>
              <a:rPr lang="fr-FR" sz="2200" dirty="0"/>
              <a:t>(</a:t>
            </a:r>
            <a:r>
              <a:rPr lang="fr-FR" sz="2200" dirty="0" err="1"/>
              <a:t>Hijmans</a:t>
            </a:r>
            <a:r>
              <a:rPr lang="fr-FR" sz="2200" dirty="0"/>
              <a:t> et al., </a:t>
            </a:r>
            <a:r>
              <a:rPr lang="fr-FR" sz="2200" dirty="0" smtClean="0"/>
              <a:t>2005)</a:t>
            </a:r>
            <a:r>
              <a:rPr lang="es-ES" sz="2200" dirty="0" smtClean="0">
                <a:solidFill>
                  <a:srgbClr val="000000"/>
                </a:solidFill>
                <a:latin typeface="Calibri"/>
                <a:cs typeface="Calibri"/>
              </a:rPr>
              <a:t>, </a:t>
            </a:r>
            <a:r>
              <a:rPr lang="es-ES" sz="2600" dirty="0" err="1" smtClean="0">
                <a:solidFill>
                  <a:srgbClr val="000000"/>
                </a:solidFill>
                <a:latin typeface="Calibri"/>
                <a:cs typeface="Calibri"/>
              </a:rPr>
              <a:t>Qgis</a:t>
            </a:r>
            <a:r>
              <a:rPr lang="es-ES" sz="26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s-ES" sz="2200" dirty="0" smtClean="0"/>
              <a:t>(</a:t>
            </a:r>
            <a:r>
              <a:rPr lang="es-ES" sz="2200" dirty="0"/>
              <a:t>QGIS </a:t>
            </a:r>
            <a:r>
              <a:rPr lang="es-ES" sz="2200" dirty="0" err="1" smtClean="0"/>
              <a:t>Development</a:t>
            </a:r>
            <a:r>
              <a:rPr lang="es-ES" sz="2200" dirty="0" smtClean="0"/>
              <a:t>  </a:t>
            </a:r>
          </a:p>
          <a:p>
            <a:pPr algn="ctr"/>
            <a:r>
              <a:rPr lang="es-ES" sz="2200" dirty="0" smtClean="0"/>
              <a:t> </a:t>
            </a:r>
            <a:r>
              <a:rPr lang="es-ES" sz="2200" dirty="0" err="1"/>
              <a:t>Team</a:t>
            </a:r>
            <a:r>
              <a:rPr lang="es-ES" sz="2200" dirty="0" smtClean="0"/>
              <a:t>, 2009)</a:t>
            </a:r>
            <a:endParaRPr lang="es-ES" sz="2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1269715" y="3699629"/>
            <a:ext cx="19388229" cy="1479437"/>
          </a:xfrm>
          <a:prstGeom prst="rect">
            <a:avLst/>
          </a:prstGeom>
          <a:noFill/>
          <a:ln>
            <a:solidFill>
              <a:srgbClr val="9BBB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dirty="0">
                <a:solidFill>
                  <a:srgbClr val="000000"/>
                </a:solidFill>
              </a:rPr>
              <a:t>Viviana Romero Alarcón*; </a:t>
            </a:r>
            <a:r>
              <a:rPr lang="es-ES_tradnl" sz="2000" dirty="0" smtClean="0">
                <a:solidFill>
                  <a:srgbClr val="000000"/>
                </a:solidFill>
              </a:rPr>
              <a:t>Daniel Rafael Miranda Esquivel*</a:t>
            </a:r>
            <a:r>
              <a:rPr lang="es-ES_tradnl" sz="2000" dirty="0">
                <a:solidFill>
                  <a:srgbClr val="000000"/>
                </a:solidFill>
              </a:rPr>
              <a:t>*</a:t>
            </a:r>
          </a:p>
          <a:p>
            <a:pPr algn="ctr"/>
            <a:r>
              <a:rPr lang="es-ES_tradnl" sz="2000" dirty="0">
                <a:solidFill>
                  <a:srgbClr val="000000"/>
                </a:solidFill>
              </a:rPr>
              <a:t> </a:t>
            </a:r>
          </a:p>
          <a:p>
            <a:pPr algn="ctr"/>
            <a:r>
              <a:rPr lang="es-ES_tradnl" sz="2000" baseline="30000" dirty="0">
                <a:solidFill>
                  <a:srgbClr val="000000"/>
                </a:solidFill>
              </a:rPr>
              <a:t>*</a:t>
            </a:r>
            <a:r>
              <a:rPr lang="es-ES_tradnl" sz="2000" dirty="0">
                <a:solidFill>
                  <a:srgbClr val="000000"/>
                </a:solidFill>
              </a:rPr>
              <a:t> </a:t>
            </a:r>
            <a:r>
              <a:rPr lang="es-ES_tradnl" sz="2000" dirty="0" smtClean="0">
                <a:solidFill>
                  <a:srgbClr val="000000"/>
                </a:solidFill>
              </a:rPr>
              <a:t>Escuela </a:t>
            </a:r>
            <a:r>
              <a:rPr lang="es-ES_tradnl" sz="2000" dirty="0">
                <a:solidFill>
                  <a:srgbClr val="000000"/>
                </a:solidFill>
              </a:rPr>
              <a:t>de Biología, , Laboratorio de Sistemática y biogeografía</a:t>
            </a:r>
            <a:r>
              <a:rPr lang="es-ES_tradnl" sz="2000" dirty="0" smtClean="0">
                <a:solidFill>
                  <a:srgbClr val="000000"/>
                </a:solidFill>
              </a:rPr>
              <a:t>, Universidad </a:t>
            </a:r>
            <a:r>
              <a:rPr lang="es-ES_tradnl" sz="2000" dirty="0">
                <a:solidFill>
                  <a:srgbClr val="000000"/>
                </a:solidFill>
              </a:rPr>
              <a:t>Industrial de Santander. </a:t>
            </a:r>
            <a:r>
              <a:rPr lang="es-ES_tradnl" sz="2000" u="sng" dirty="0">
                <a:solidFill>
                  <a:srgbClr val="000000"/>
                </a:solidFill>
              </a:rPr>
              <a:t>alarconvv@gmail.com</a:t>
            </a:r>
            <a:endParaRPr lang="es-ES_tradnl" sz="2000" dirty="0">
              <a:solidFill>
                <a:srgbClr val="000000"/>
              </a:solidFill>
            </a:endParaRPr>
          </a:p>
          <a:p>
            <a:pPr algn="ctr"/>
            <a:r>
              <a:rPr lang="es-ES_tradnl" sz="2000" dirty="0">
                <a:solidFill>
                  <a:srgbClr val="000000"/>
                </a:solidFill>
              </a:rPr>
              <a:t>** </a:t>
            </a:r>
            <a:r>
              <a:rPr lang="es-ES_tradnl" sz="2000" dirty="0" smtClean="0">
                <a:solidFill>
                  <a:srgbClr val="000000"/>
                </a:solidFill>
              </a:rPr>
              <a:t>Escuela </a:t>
            </a:r>
            <a:r>
              <a:rPr lang="es-ES_tradnl" sz="2000" dirty="0">
                <a:solidFill>
                  <a:srgbClr val="000000"/>
                </a:solidFill>
              </a:rPr>
              <a:t>de Biología</a:t>
            </a:r>
            <a:r>
              <a:rPr lang="es-ES_tradnl" sz="2000" dirty="0" smtClean="0">
                <a:solidFill>
                  <a:srgbClr val="000000"/>
                </a:solidFill>
              </a:rPr>
              <a:t>, Laboratorio de Sistemática y biogeografía, </a:t>
            </a:r>
            <a:r>
              <a:rPr lang="es-ES_tradnl" sz="2000" dirty="0">
                <a:solidFill>
                  <a:srgbClr val="000000"/>
                </a:solidFill>
              </a:rPr>
              <a:t>Universidad industrial de Santander. </a:t>
            </a:r>
            <a:r>
              <a:rPr lang="es-ES_tradnl" sz="2000" u="sng" dirty="0" err="1" smtClean="0">
                <a:solidFill>
                  <a:srgbClr val="000000"/>
                </a:solidFill>
              </a:rPr>
              <a:t>Dmiranda@uis.edu.co</a:t>
            </a:r>
            <a:endParaRPr lang="es-ES_tradnl" sz="2000" u="sng" dirty="0" smtClean="0">
              <a:solidFill>
                <a:srgbClr val="000000"/>
              </a:solidFill>
            </a:endParaRPr>
          </a:p>
        </p:txBody>
      </p:sp>
      <p:pic>
        <p:nvPicPr>
          <p:cNvPr id="66" name="Imagen 65" descr="logosimbolo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8319" y="3699629"/>
            <a:ext cx="3060700" cy="1574800"/>
          </a:xfrm>
          <a:prstGeom prst="rect">
            <a:avLst/>
          </a:prstGeom>
        </p:spPr>
      </p:pic>
      <p:sp>
        <p:nvSpPr>
          <p:cNvPr id="83" name="Rectángulo 82"/>
          <p:cNvSpPr/>
          <p:nvPr/>
        </p:nvSpPr>
        <p:spPr>
          <a:xfrm>
            <a:off x="1245882" y="33492981"/>
            <a:ext cx="22993137" cy="19628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2600" dirty="0" smtClean="0">
              <a:cs typeface="Calibri"/>
            </a:endParaRPr>
          </a:p>
          <a:p>
            <a:r>
              <a:rPr lang="es-ES" sz="2800" dirty="0" smtClean="0">
                <a:cs typeface="Calibri"/>
              </a:rPr>
              <a:t>De </a:t>
            </a:r>
            <a:r>
              <a:rPr lang="es-ES" sz="2800" dirty="0">
                <a:cs typeface="Calibri"/>
              </a:rPr>
              <a:t>esta forma bajo el criterio de </a:t>
            </a:r>
            <a:r>
              <a:rPr lang="es-ES" sz="2800" dirty="0" err="1">
                <a:cs typeface="Calibri"/>
              </a:rPr>
              <a:t>optimabilidad</a:t>
            </a:r>
            <a:r>
              <a:rPr lang="es-ES" sz="2800" dirty="0">
                <a:cs typeface="Calibri"/>
              </a:rPr>
              <a:t>, el área propuesta por </a:t>
            </a:r>
            <a:r>
              <a:rPr lang="es-ES" sz="2800" dirty="0" err="1" smtClean="0">
                <a:cs typeface="Calibri"/>
              </a:rPr>
              <a:t>Morrone</a:t>
            </a:r>
            <a:r>
              <a:rPr lang="es-ES" sz="2800" dirty="0" smtClean="0">
                <a:cs typeface="Calibri"/>
              </a:rPr>
              <a:t> (</a:t>
            </a:r>
            <a:r>
              <a:rPr lang="es-ES" sz="2800" dirty="0">
                <a:cs typeface="Calibri"/>
              </a:rPr>
              <a:t>2001) como Provincia del </a:t>
            </a:r>
            <a:r>
              <a:rPr lang="es-ES" sz="2800" dirty="0" smtClean="0">
                <a:cs typeface="Calibri"/>
              </a:rPr>
              <a:t>Chocó </a:t>
            </a:r>
            <a:r>
              <a:rPr lang="es-ES" sz="2800" dirty="0">
                <a:cs typeface="Calibri"/>
              </a:rPr>
              <a:t>nunca se recupero en su totalidad; </a:t>
            </a:r>
            <a:r>
              <a:rPr lang="es-ES" sz="2800" dirty="0" smtClean="0">
                <a:cs typeface="Calibri"/>
              </a:rPr>
              <a:t>por ende</a:t>
            </a:r>
            <a:r>
              <a:rPr lang="es-ES" sz="2800" dirty="0">
                <a:cs typeface="Calibri"/>
              </a:rPr>
              <a:t>, es posible que el </a:t>
            </a:r>
            <a:r>
              <a:rPr lang="es-ES" sz="2800" dirty="0" smtClean="0">
                <a:cs typeface="Calibri"/>
              </a:rPr>
              <a:t>Chocó </a:t>
            </a:r>
            <a:r>
              <a:rPr lang="es-ES" sz="2800" dirty="0">
                <a:cs typeface="Calibri"/>
              </a:rPr>
              <a:t>Biogeográfico corresponda a un área </a:t>
            </a:r>
            <a:r>
              <a:rPr lang="es-ES" sz="2800" dirty="0" smtClean="0">
                <a:cs typeface="Calibri"/>
              </a:rPr>
              <a:t>mas amplia </a:t>
            </a:r>
            <a:r>
              <a:rPr lang="es-ES" sz="2800" dirty="0">
                <a:cs typeface="Calibri"/>
              </a:rPr>
              <a:t>que la definida </a:t>
            </a:r>
            <a:r>
              <a:rPr lang="es-ES" sz="2800" dirty="0" smtClean="0">
                <a:cs typeface="Calibri"/>
              </a:rPr>
              <a:t>o a </a:t>
            </a:r>
            <a:r>
              <a:rPr lang="es-ES" sz="2800" dirty="0">
                <a:cs typeface="Calibri"/>
              </a:rPr>
              <a:t>un conglomerado de áreas, pero no a una única </a:t>
            </a:r>
            <a:r>
              <a:rPr lang="es-ES" sz="2800" dirty="0" smtClean="0">
                <a:cs typeface="Calibri"/>
              </a:rPr>
              <a:t>área </a:t>
            </a:r>
            <a:r>
              <a:rPr lang="es-ES" sz="2800" dirty="0" smtClean="0">
                <a:cs typeface="Calibri"/>
              </a:rPr>
              <a:t>con los limites que </a:t>
            </a:r>
            <a:r>
              <a:rPr lang="es-ES" sz="2800" dirty="0">
                <a:cs typeface="Calibri"/>
              </a:rPr>
              <a:t>se ha propuesto</a:t>
            </a:r>
            <a:r>
              <a:rPr lang="es-ES" sz="2800" dirty="0" smtClean="0">
                <a:cs typeface="Calibri"/>
              </a:rPr>
              <a:t>.</a:t>
            </a:r>
            <a:endParaRPr lang="es-ES" sz="2800" dirty="0">
              <a:cs typeface="Calibri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1245883" y="33492981"/>
            <a:ext cx="4766229" cy="538176"/>
          </a:xfrm>
          <a:prstGeom prst="rect">
            <a:avLst/>
          </a:prstGeom>
          <a:noFill/>
          <a:ln>
            <a:solidFill>
              <a:srgbClr val="9BBB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i="1" dirty="0" smtClean="0">
                <a:solidFill>
                  <a:srgbClr val="000000"/>
                </a:solidFill>
                <a:latin typeface="Comic Sans MS"/>
                <a:cs typeface="Comic Sans MS"/>
              </a:rPr>
              <a:t>CONCLUSIÓN</a:t>
            </a:r>
            <a:endParaRPr lang="es-ES" sz="3000" b="1" i="1" dirty="0" smtClean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85" name="Rectángulo 84"/>
          <p:cNvSpPr/>
          <p:nvPr/>
        </p:nvSpPr>
        <p:spPr>
          <a:xfrm>
            <a:off x="17063342" y="17314620"/>
            <a:ext cx="7175677" cy="157917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2800" dirty="0"/>
          </a:p>
          <a:p>
            <a:r>
              <a:rPr lang="es-ES" sz="2800" dirty="0" smtClean="0"/>
              <a:t>Los </a:t>
            </a:r>
            <a:r>
              <a:rPr lang="es-ES" sz="2800" dirty="0"/>
              <a:t>valores mas altos de </a:t>
            </a:r>
            <a:r>
              <a:rPr lang="es-ES" sz="2800" dirty="0" err="1"/>
              <a:t>endemicidad</a:t>
            </a:r>
            <a:r>
              <a:rPr lang="es-ES" sz="2800" dirty="0"/>
              <a:t> (Ei) para </a:t>
            </a:r>
            <a:r>
              <a:rPr lang="es-ES" sz="2800" dirty="0" smtClean="0"/>
              <a:t>ambos tamaños </a:t>
            </a:r>
            <a:r>
              <a:rPr lang="es-ES" sz="2800" dirty="0"/>
              <a:t>de </a:t>
            </a:r>
            <a:r>
              <a:rPr lang="es-ES" sz="2800" dirty="0" smtClean="0"/>
              <a:t>cuadrículas </a:t>
            </a:r>
            <a:r>
              <a:rPr lang="es-ES" sz="2800" dirty="0"/>
              <a:t>correspondieron a las áreas que incluían </a:t>
            </a:r>
            <a:r>
              <a:rPr lang="es-ES" sz="2800" dirty="0" smtClean="0"/>
              <a:t>la zona </a:t>
            </a:r>
            <a:r>
              <a:rPr lang="es-ES" sz="2800" dirty="0"/>
              <a:t>que va desde el norte de la </a:t>
            </a:r>
            <a:r>
              <a:rPr lang="es-ES" sz="2800" dirty="0" smtClean="0"/>
              <a:t>Serranía del </a:t>
            </a:r>
            <a:r>
              <a:rPr lang="es-ES" sz="2800" dirty="0" err="1" smtClean="0"/>
              <a:t>Baudó</a:t>
            </a:r>
            <a:r>
              <a:rPr lang="es-ES" sz="2800" dirty="0" smtClean="0"/>
              <a:t> </a:t>
            </a:r>
            <a:r>
              <a:rPr lang="es-ES" sz="2800" dirty="0"/>
              <a:t>hasta el norte </a:t>
            </a:r>
            <a:r>
              <a:rPr lang="es-ES" sz="2800" dirty="0" smtClean="0"/>
              <a:t>de la </a:t>
            </a:r>
            <a:r>
              <a:rPr lang="es-ES" sz="2800" dirty="0"/>
              <a:t>vertiente del rio </a:t>
            </a:r>
            <a:r>
              <a:rPr lang="es-ES" sz="2800" dirty="0" err="1"/>
              <a:t>Micay</a:t>
            </a:r>
            <a:r>
              <a:rPr lang="es-ES" sz="2800" dirty="0" smtClean="0"/>
              <a:t>.</a:t>
            </a:r>
          </a:p>
          <a:p>
            <a:endParaRPr lang="es-ES" sz="2800" dirty="0" smtClean="0"/>
          </a:p>
          <a:p>
            <a:endParaRPr lang="es-ES" sz="2800" dirty="0"/>
          </a:p>
          <a:p>
            <a:endParaRPr lang="es-ES" sz="2800" dirty="0"/>
          </a:p>
          <a:p>
            <a:r>
              <a:rPr lang="es-ES" sz="2800" dirty="0" smtClean="0"/>
              <a:t>Para </a:t>
            </a:r>
            <a:r>
              <a:rPr lang="es-ES" sz="2800" dirty="0"/>
              <a:t>el consenso estricto y relajado con </a:t>
            </a:r>
            <a:r>
              <a:rPr lang="es-ES" sz="2800" dirty="0" smtClean="0"/>
              <a:t>la cuadrícula </a:t>
            </a:r>
            <a:r>
              <a:rPr lang="es-ES" sz="2800" dirty="0"/>
              <a:t>de </a:t>
            </a:r>
            <a:r>
              <a:rPr lang="es-ES" sz="2800" dirty="0" smtClean="0"/>
              <a:t>0.5º x 0.5º, el </a:t>
            </a:r>
            <a:r>
              <a:rPr lang="es-ES" sz="2800" dirty="0"/>
              <a:t>área que mas se asemeja a la Provincia del </a:t>
            </a:r>
            <a:r>
              <a:rPr lang="es-ES" sz="2800" dirty="0" smtClean="0"/>
              <a:t>Chocó </a:t>
            </a:r>
            <a:r>
              <a:rPr lang="es-ES" sz="2800" dirty="0"/>
              <a:t>y que posee </a:t>
            </a:r>
            <a:r>
              <a:rPr lang="es-ES" sz="2800" dirty="0" smtClean="0"/>
              <a:t>el mayor </a:t>
            </a:r>
            <a:r>
              <a:rPr lang="es-ES" sz="2800" dirty="0"/>
              <a:t>valor de </a:t>
            </a:r>
            <a:r>
              <a:rPr lang="es-ES" sz="2800" dirty="0" smtClean="0"/>
              <a:t>Ei (Fig.2.1), </a:t>
            </a:r>
            <a:r>
              <a:rPr lang="es-ES" sz="2800" dirty="0"/>
              <a:t>se asemeja a lo encontrada por </a:t>
            </a:r>
            <a:r>
              <a:rPr lang="es-ES" sz="2800" dirty="0" err="1"/>
              <a:t>Ippi</a:t>
            </a:r>
            <a:r>
              <a:rPr lang="es-ES" sz="2800" dirty="0"/>
              <a:t> y Flores (2001) </a:t>
            </a:r>
            <a:r>
              <a:rPr lang="es-ES" sz="2800" dirty="0" smtClean="0"/>
              <a:t>para áreas </a:t>
            </a:r>
            <a:r>
              <a:rPr lang="es-ES" sz="2800" dirty="0"/>
              <a:t>de endemismo </a:t>
            </a:r>
            <a:r>
              <a:rPr lang="es-ES" sz="2800" dirty="0" smtClean="0"/>
              <a:t>de tortugas </a:t>
            </a:r>
            <a:r>
              <a:rPr lang="es-ES" sz="2800" dirty="0" err="1" smtClean="0"/>
              <a:t>neotropicales</a:t>
            </a:r>
            <a:r>
              <a:rPr lang="es-ES" sz="2800" dirty="0" smtClean="0"/>
              <a:t>, y por Quijano</a:t>
            </a:r>
            <a:r>
              <a:rPr lang="es-ES" sz="2800" dirty="0"/>
              <a:t>-</a:t>
            </a:r>
            <a:r>
              <a:rPr lang="es-ES" sz="2800" dirty="0" smtClean="0"/>
              <a:t>Abril </a:t>
            </a:r>
            <a:r>
              <a:rPr lang="nl-NL" sz="2800" dirty="0" smtClean="0"/>
              <a:t>et </a:t>
            </a:r>
            <a:r>
              <a:rPr lang="nl-NL" sz="2800" dirty="0"/>
              <a:t>al</a:t>
            </a:r>
            <a:r>
              <a:rPr lang="nl-NL" sz="2800" dirty="0" smtClean="0"/>
              <a:t>. ( </a:t>
            </a:r>
            <a:r>
              <a:rPr lang="nl-NL" sz="2800" dirty="0"/>
              <a:t>2006</a:t>
            </a:r>
            <a:r>
              <a:rPr lang="nl-NL" sz="2800" dirty="0" smtClean="0"/>
              <a:t>) con el </a:t>
            </a:r>
            <a:r>
              <a:rPr lang="nl-NL" sz="2800" dirty="0" err="1" smtClean="0"/>
              <a:t>género</a:t>
            </a:r>
            <a:r>
              <a:rPr lang="nl-NL" sz="2800" dirty="0" smtClean="0"/>
              <a:t> </a:t>
            </a:r>
            <a:r>
              <a:rPr lang="nl-NL" sz="2800" i="1" dirty="0" smtClean="0"/>
              <a:t>Piper</a:t>
            </a:r>
            <a:r>
              <a:rPr lang="nl-NL" sz="2800" dirty="0" smtClean="0"/>
              <a:t> en el </a:t>
            </a:r>
            <a:r>
              <a:rPr lang="nl-NL" sz="2800" dirty="0" err="1" smtClean="0"/>
              <a:t>neotrópico</a:t>
            </a:r>
            <a:r>
              <a:rPr lang="nl-NL" sz="2800" dirty="0" smtClean="0"/>
              <a:t> (</a:t>
            </a:r>
            <a:r>
              <a:rPr lang="nl-NL" sz="2800" dirty="0" smtClean="0"/>
              <a:t>Fig.2.3)</a:t>
            </a:r>
            <a:r>
              <a:rPr lang="es-ES" sz="2800" dirty="0" smtClean="0"/>
              <a:t>.</a:t>
            </a:r>
          </a:p>
          <a:p>
            <a:endParaRPr lang="es-ES" sz="2800" dirty="0" smtClean="0"/>
          </a:p>
          <a:p>
            <a:endParaRPr lang="es-ES" sz="2800" dirty="0"/>
          </a:p>
          <a:p>
            <a:endParaRPr lang="es-ES" sz="2800" dirty="0"/>
          </a:p>
          <a:p>
            <a:r>
              <a:rPr lang="es-ES" sz="2800" dirty="0" smtClean="0"/>
              <a:t>De </a:t>
            </a:r>
            <a:r>
              <a:rPr lang="es-ES" sz="2800" dirty="0"/>
              <a:t>la misma forma </a:t>
            </a:r>
            <a:r>
              <a:rPr lang="es-ES" sz="2800" dirty="0" smtClean="0"/>
              <a:t>con la cuadrículas </a:t>
            </a:r>
            <a:r>
              <a:rPr lang="es-ES" sz="2800" dirty="0"/>
              <a:t>de tamaño </a:t>
            </a:r>
            <a:r>
              <a:rPr lang="es-ES" sz="2800" dirty="0" smtClean="0"/>
              <a:t>1º x 1º, el área recuperada (Fig.2.2) es congruente </a:t>
            </a:r>
            <a:r>
              <a:rPr lang="es-ES" sz="2800" dirty="0"/>
              <a:t>con la Provincia Biogeográfica </a:t>
            </a:r>
            <a:r>
              <a:rPr lang="es-ES" sz="2800" dirty="0" smtClean="0"/>
              <a:t>de Chocó-Magdalena propuesta </a:t>
            </a:r>
            <a:r>
              <a:rPr lang="es-ES" sz="2800" dirty="0"/>
              <a:t>por </a:t>
            </a:r>
            <a:r>
              <a:rPr lang="es-ES" sz="2800" dirty="0" smtClean="0"/>
              <a:t>Hernández-Camacho et </a:t>
            </a:r>
            <a:r>
              <a:rPr lang="es-ES" sz="2800" dirty="0"/>
              <a:t>al. (1992</a:t>
            </a:r>
            <a:r>
              <a:rPr lang="es-ES" sz="2800" dirty="0" smtClean="0"/>
              <a:t>) y Ruíz-Carranza et al.(1993) </a:t>
            </a:r>
            <a:r>
              <a:rPr lang="es-ES" sz="2800" dirty="0"/>
              <a:t>, dado que el limite </a:t>
            </a:r>
            <a:r>
              <a:rPr lang="es-ES" sz="2800" dirty="0" smtClean="0"/>
              <a:t>occidental es </a:t>
            </a:r>
            <a:r>
              <a:rPr lang="es-ES" sz="2800" dirty="0"/>
              <a:t>dilatado hasta el Flanco oriental de la Cordillera Central y </a:t>
            </a:r>
            <a:r>
              <a:rPr lang="es-ES" sz="2800" dirty="0" smtClean="0"/>
              <a:t>parte del </a:t>
            </a:r>
            <a:r>
              <a:rPr lang="es-ES" sz="2800" dirty="0"/>
              <a:t>Valle del Magdalena </a:t>
            </a:r>
            <a:r>
              <a:rPr lang="es-ES" sz="2800" dirty="0" smtClean="0"/>
              <a:t>medio (</a:t>
            </a:r>
            <a:r>
              <a:rPr lang="es-ES" sz="2800" dirty="0" smtClean="0"/>
              <a:t>Fig.2.3).</a:t>
            </a:r>
            <a:endParaRPr lang="es-ES" sz="2600" dirty="0">
              <a:latin typeface="Calibri"/>
              <a:cs typeface="Calibri"/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17041815" y="17361779"/>
            <a:ext cx="6837126" cy="538176"/>
          </a:xfrm>
          <a:prstGeom prst="rect">
            <a:avLst/>
          </a:prstGeom>
          <a:noFill/>
          <a:ln>
            <a:solidFill>
              <a:srgbClr val="9BBB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b="1" i="1" dirty="0" smtClean="0">
                <a:solidFill>
                  <a:srgbClr val="000000"/>
                </a:solidFill>
                <a:latin typeface="Comic Sans MS"/>
                <a:cs typeface="Comic Sans MS"/>
              </a:rPr>
              <a:t>RESULTADOS Y DISCUSIÓN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17084868" y="11998890"/>
            <a:ext cx="7154151" cy="43240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2600" dirty="0" smtClean="0">
              <a:latin typeface="Calibri"/>
              <a:cs typeface="Calibri"/>
            </a:endParaRPr>
          </a:p>
          <a:p>
            <a:r>
              <a:rPr lang="es-ES" sz="2600" b="1" dirty="0" smtClean="0">
                <a:latin typeface="Calibri"/>
                <a:cs typeface="Calibri"/>
              </a:rPr>
              <a:t>Figura 2</a:t>
            </a:r>
            <a:r>
              <a:rPr lang="es-ES" sz="2600" dirty="0" smtClean="0">
                <a:latin typeface="Calibri"/>
                <a:cs typeface="Calibri"/>
              </a:rPr>
              <a:t>. Áreas de endemismo bajo criterio de </a:t>
            </a:r>
            <a:r>
              <a:rPr lang="es-ES" sz="2600" dirty="0" err="1" smtClean="0">
                <a:latin typeface="Calibri"/>
                <a:cs typeface="Calibri"/>
              </a:rPr>
              <a:t>optimabilidad</a:t>
            </a:r>
            <a:r>
              <a:rPr lang="es-ES" sz="2600" dirty="0" smtClean="0">
                <a:latin typeface="Calibri"/>
                <a:cs typeface="Calibri"/>
              </a:rPr>
              <a:t> y contrastación con </a:t>
            </a:r>
            <a:r>
              <a:rPr lang="es-ES" sz="2600" dirty="0" smtClean="0">
                <a:cs typeface="Calibri"/>
              </a:rPr>
              <a:t>áreas  </a:t>
            </a:r>
            <a:r>
              <a:rPr lang="es-ES" sz="2600" dirty="0" smtClean="0">
                <a:latin typeface="Calibri"/>
                <a:cs typeface="Calibri"/>
              </a:rPr>
              <a:t>encontradas en la literatura definidas.</a:t>
            </a:r>
            <a:r>
              <a:rPr lang="es-ES" sz="2600" b="1" dirty="0" smtClean="0">
                <a:latin typeface="Calibri"/>
                <a:cs typeface="Calibri"/>
              </a:rPr>
              <a:t> 1</a:t>
            </a:r>
            <a:r>
              <a:rPr lang="es-ES" sz="2600" dirty="0" smtClean="0">
                <a:latin typeface="Calibri"/>
                <a:cs typeface="Calibri"/>
              </a:rPr>
              <a:t>. área de endemismo obtenida con el análisis de cuadrícula de 0.5º x 0.5º.</a:t>
            </a:r>
            <a:r>
              <a:rPr lang="es-ES" sz="2600" b="1" dirty="0" smtClean="0">
                <a:latin typeface="Calibri"/>
                <a:cs typeface="Calibri"/>
              </a:rPr>
              <a:t> 2</a:t>
            </a:r>
            <a:r>
              <a:rPr lang="es-ES" sz="2600" dirty="0" smtClean="0">
                <a:latin typeface="Calibri"/>
                <a:cs typeface="Calibri"/>
              </a:rPr>
              <a:t>. Área de endemismo obtenida para el análisis de cuadrícula 1º x 1º. </a:t>
            </a:r>
            <a:r>
              <a:rPr lang="es-ES" sz="2600" b="1" dirty="0" smtClean="0">
                <a:latin typeface="Calibri"/>
                <a:cs typeface="Calibri"/>
              </a:rPr>
              <a:t>3</a:t>
            </a:r>
            <a:r>
              <a:rPr lang="es-ES" sz="2600" dirty="0" smtClean="0">
                <a:latin typeface="Calibri"/>
                <a:cs typeface="Calibri"/>
              </a:rPr>
              <a:t>. Áreas encontradas en la literatura semejantes a las obtenidas bajo análisis de </a:t>
            </a:r>
            <a:r>
              <a:rPr lang="es-ES" sz="2600" dirty="0" err="1" smtClean="0">
                <a:latin typeface="Calibri"/>
                <a:cs typeface="Calibri"/>
              </a:rPr>
              <a:t>optimabilidad</a:t>
            </a:r>
            <a:r>
              <a:rPr lang="es-ES" sz="2600" dirty="0" smtClean="0">
                <a:latin typeface="Calibri"/>
                <a:cs typeface="Calibri"/>
              </a:rPr>
              <a:t>.</a:t>
            </a:r>
            <a:endParaRPr lang="es-ES" sz="2600" dirty="0">
              <a:latin typeface="Calibri"/>
              <a:cs typeface="Calibri"/>
            </a:endParaRPr>
          </a:p>
        </p:txBody>
      </p:sp>
      <p:pic>
        <p:nvPicPr>
          <p:cNvPr id="3" name="Imagen 2" descr="morrone1x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478" y="19070965"/>
            <a:ext cx="6117336" cy="6839712"/>
          </a:xfrm>
          <a:prstGeom prst="rect">
            <a:avLst/>
          </a:prstGeom>
        </p:spPr>
      </p:pic>
      <p:pic>
        <p:nvPicPr>
          <p:cNvPr id="5" name="Imagen 4" descr="morrone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478" y="11783658"/>
            <a:ext cx="6117336" cy="6839712"/>
          </a:xfrm>
          <a:prstGeom prst="rect">
            <a:avLst/>
          </a:prstGeom>
        </p:spPr>
      </p:pic>
      <p:pic>
        <p:nvPicPr>
          <p:cNvPr id="6" name="Imagen 5" descr="literarutachoc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478" y="26266680"/>
            <a:ext cx="6117336" cy="6839712"/>
          </a:xfrm>
          <a:prstGeom prst="rect">
            <a:avLst/>
          </a:prstGeom>
        </p:spPr>
      </p:pic>
      <p:pic>
        <p:nvPicPr>
          <p:cNvPr id="11" name="Imagen 10" descr="visio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44" y="5485876"/>
            <a:ext cx="2138932" cy="2219055"/>
          </a:xfrm>
          <a:prstGeom prst="rect">
            <a:avLst/>
          </a:prstGeom>
        </p:spPr>
      </p:pic>
      <p:pic>
        <p:nvPicPr>
          <p:cNvPr id="14" name="Imagen 13" descr="vision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69" y="5475299"/>
            <a:ext cx="2139729" cy="2219882"/>
          </a:xfrm>
          <a:prstGeom prst="rect">
            <a:avLst/>
          </a:prstGeom>
        </p:spPr>
      </p:pic>
      <p:pic>
        <p:nvPicPr>
          <p:cNvPr id="16" name="Imagen 15" descr="vision3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73" y="7695181"/>
            <a:ext cx="2138932" cy="2219055"/>
          </a:xfrm>
          <a:prstGeom prst="rect">
            <a:avLst/>
          </a:prstGeom>
        </p:spPr>
      </p:pic>
      <p:pic>
        <p:nvPicPr>
          <p:cNvPr id="20" name="Imagen 19" descr="vision4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69" y="7704104"/>
            <a:ext cx="2139729" cy="2219882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2407144" y="7295071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1</a:t>
            </a:r>
          </a:p>
        </p:txBody>
      </p:sp>
      <p:sp>
        <p:nvSpPr>
          <p:cNvPr id="67" name="CuadroTexto 66"/>
          <p:cNvSpPr txBox="1"/>
          <p:nvPr/>
        </p:nvSpPr>
        <p:spPr>
          <a:xfrm>
            <a:off x="4835369" y="9523876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4</a:t>
            </a:r>
            <a:endParaRPr lang="es-ES" sz="2000" dirty="0"/>
          </a:p>
        </p:txBody>
      </p:sp>
      <p:sp>
        <p:nvSpPr>
          <p:cNvPr id="68" name="CuadroTexto 67"/>
          <p:cNvSpPr txBox="1"/>
          <p:nvPr/>
        </p:nvSpPr>
        <p:spPr>
          <a:xfrm>
            <a:off x="2407144" y="9512873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3</a:t>
            </a:r>
          </a:p>
        </p:txBody>
      </p:sp>
      <p:sp>
        <p:nvSpPr>
          <p:cNvPr id="69" name="CuadroTexto 68"/>
          <p:cNvSpPr txBox="1"/>
          <p:nvPr/>
        </p:nvSpPr>
        <p:spPr>
          <a:xfrm>
            <a:off x="4835369" y="7295071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2</a:t>
            </a:r>
            <a:endParaRPr lang="es-ES" sz="2000" dirty="0"/>
          </a:p>
        </p:txBody>
      </p:sp>
      <p:sp>
        <p:nvSpPr>
          <p:cNvPr id="70" name="CuadroTexto 69"/>
          <p:cNvSpPr txBox="1"/>
          <p:nvPr/>
        </p:nvSpPr>
        <p:spPr>
          <a:xfrm>
            <a:off x="9497478" y="17997476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1</a:t>
            </a:r>
          </a:p>
        </p:txBody>
      </p:sp>
      <p:sp>
        <p:nvSpPr>
          <p:cNvPr id="71" name="CuadroTexto 70"/>
          <p:cNvSpPr txBox="1"/>
          <p:nvPr/>
        </p:nvSpPr>
        <p:spPr>
          <a:xfrm>
            <a:off x="9497478" y="25284783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2</a:t>
            </a:r>
            <a:endParaRPr lang="es-ES" sz="2000" dirty="0"/>
          </a:p>
        </p:txBody>
      </p:sp>
      <p:sp>
        <p:nvSpPr>
          <p:cNvPr id="72" name="CuadroTexto 71"/>
          <p:cNvSpPr txBox="1"/>
          <p:nvPr/>
        </p:nvSpPr>
        <p:spPr>
          <a:xfrm>
            <a:off x="9500540" y="32706282"/>
            <a:ext cx="24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58131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484</Words>
  <Application>Microsoft Macintosh PowerPoint</Application>
  <PresentationFormat>Personalizado</PresentationFormat>
  <Paragraphs>55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Trial Version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Leidy Viviana</dc:creator>
  <cp:lastModifiedBy>Leidy Viviana</cp:lastModifiedBy>
  <cp:revision>60</cp:revision>
  <dcterms:created xsi:type="dcterms:W3CDTF">2014-01-05T03:49:06Z</dcterms:created>
  <dcterms:modified xsi:type="dcterms:W3CDTF">2014-01-08T13:05:35Z</dcterms:modified>
</cp:coreProperties>
</file>